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71" r:id="rId4"/>
    <p:sldId id="281" r:id="rId5"/>
    <p:sldId id="282" r:id="rId6"/>
    <p:sldId id="270" r:id="rId7"/>
    <p:sldId id="258" r:id="rId8"/>
    <p:sldId id="269" r:id="rId9"/>
    <p:sldId id="260" r:id="rId10"/>
    <p:sldId id="275" r:id="rId11"/>
    <p:sldId id="288" r:id="rId12"/>
    <p:sldId id="277" r:id="rId13"/>
    <p:sldId id="278" r:id="rId14"/>
    <p:sldId id="289" r:id="rId15"/>
    <p:sldId id="279" r:id="rId16"/>
    <p:sldId id="287" r:id="rId17"/>
    <p:sldId id="283" r:id="rId18"/>
    <p:sldId id="268" r:id="rId19"/>
    <p:sldId id="280" r:id="rId20"/>
    <p:sldId id="267" r:id="rId21"/>
    <p:sldId id="263" r:id="rId22"/>
    <p:sldId id="285" r:id="rId23"/>
    <p:sldId id="284" r:id="rId24"/>
    <p:sldId id="286" r:id="rId25"/>
    <p:sldId id="264" r:id="rId26"/>
    <p:sldId id="266" r:id="rId27"/>
    <p:sldId id="274" r:id="rId28"/>
    <p:sldId id="265" r:id="rId2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annah Jiang" initials="XJ" lastIdx="1" clrIdx="0">
    <p:extLst>
      <p:ext uri="{19B8F6BF-5375-455C-9EA6-DF929625EA0E}">
        <p15:presenceInfo xmlns:p15="http://schemas.microsoft.com/office/powerpoint/2012/main" userId="Hannah Jiang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50" d="100"/>
          <a:sy n="50" d="100"/>
        </p:scale>
        <p:origin x="29" y="6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commentAuthors" Target="commentAuthor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AB796B0-74F7-422C-86BB-F646D640F4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95FA6E46-8A55-4E6D-A2BF-4AA4654192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en-US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E110088E-3975-4C7A-8A9F-E605560479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76C7D-C6A4-4F78-B205-5F1329749D0D}" type="datetimeFigureOut">
              <a:rPr lang="en-US" smtClean="0"/>
              <a:t>10/8/2018</a:t>
            </a:fld>
            <a:endParaRPr 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D0673155-7A64-44BC-B363-3915153C2F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F87D6999-4E9E-40DF-854C-6FB2A9E8B1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68372-6C43-4F9F-8832-1ACA58566D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888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46025AC-B06C-4525-8B68-E149A1F710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129FE550-34AD-4088-A2A5-17DE500DB6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240295D8-BAAF-4E4D-9654-3485BAE1AD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76C7D-C6A4-4F78-B205-5F1329749D0D}" type="datetimeFigureOut">
              <a:rPr lang="en-US" smtClean="0"/>
              <a:t>10/8/2018</a:t>
            </a:fld>
            <a:endParaRPr 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AE9690C5-6863-47A3-ADC9-E6A67D5791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B06AC579-E3A3-49BB-8180-C148F699B3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68372-6C43-4F9F-8832-1ACA58566D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37937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74B0610E-644A-48CC-B560-E5A73902BFD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41D49F7C-539C-47C8-9D33-8FCCDC67C7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E214C5B6-9229-43F6-97BD-17D2DB3E94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76C7D-C6A4-4F78-B205-5F1329749D0D}" type="datetimeFigureOut">
              <a:rPr lang="en-US" smtClean="0"/>
              <a:t>10/8/2018</a:t>
            </a:fld>
            <a:endParaRPr 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97C0F6B7-6A78-429A-9CBF-1577198041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41BA7CB8-1018-483D-BCC1-665E95874D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68372-6C43-4F9F-8832-1ACA58566D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552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AE6A3B1-867C-43A9-82B6-707AA81365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44D1C0B-9B8C-4AE0-972A-50E16972F1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9C537EE6-1011-4F98-9EFD-BAA71E4324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76C7D-C6A4-4F78-B205-5F1329749D0D}" type="datetimeFigureOut">
              <a:rPr lang="en-US" smtClean="0"/>
              <a:t>10/8/2018</a:t>
            </a:fld>
            <a:endParaRPr 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C1C42FA7-C371-4313-97A4-337FF23284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30F89A48-2D1A-4F2C-AA9E-02A212261B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68372-6C43-4F9F-8832-1ACA58566D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5894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7522B1E-F5EF-46C8-B27B-3EAE2F8CDA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840C8E6F-B81B-48B7-BD60-1D6731FA2C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5578ACDF-7714-435C-BC66-1A65AF9500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76C7D-C6A4-4F78-B205-5F1329749D0D}" type="datetimeFigureOut">
              <a:rPr lang="en-US" smtClean="0"/>
              <a:t>10/8/2018</a:t>
            </a:fld>
            <a:endParaRPr 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F595B759-4295-4630-9ECD-2E59939337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B9945583-D1BA-431C-84C6-6B56326917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68372-6C43-4F9F-8832-1ACA58566D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6525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1A10734-3208-4D8A-8F62-A4F100AADE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C90D455-5D98-4C8B-95C6-A201C14DF73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2A58694D-6A5F-4BD8-B5D4-9CADC92C3D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B5F1F426-B053-4845-90B6-0E6E841575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76C7D-C6A4-4F78-B205-5F1329749D0D}" type="datetimeFigureOut">
              <a:rPr lang="en-US" smtClean="0"/>
              <a:t>10/8/2018</a:t>
            </a:fld>
            <a:endParaRPr 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96E7C81B-2805-4E1A-A76D-93E4A4BB83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B912F0D4-3B6A-4D06-A72E-B76510E2EB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68372-6C43-4F9F-8832-1ACA58566D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9775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69082E7-DACF-4E73-8083-4DEC4A7F38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54A69CCC-5557-477E-939A-DA9BCFCB58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ABF57F3E-512F-4A64-9178-6865ADFD14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841E00A9-C206-4DDA-A009-6A661641ACF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B85DD7A9-9308-43B0-AF8D-057019F3358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A2E4C751-D268-47FC-A7B4-092E3FA1C4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76C7D-C6A4-4F78-B205-5F1329749D0D}" type="datetimeFigureOut">
              <a:rPr lang="en-US" smtClean="0"/>
              <a:t>10/8/2018</a:t>
            </a:fld>
            <a:endParaRPr 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DB0A234C-E1C9-45FC-A6E1-EE4B537094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DEFB31D6-6855-44CF-BFF8-AA40482CAE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68372-6C43-4F9F-8832-1ACA58566D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8383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62D19D0-BBBE-4BE2-958B-26252AAEDF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DD97A325-3424-45D3-ADB4-DB7E358D62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76C7D-C6A4-4F78-B205-5F1329749D0D}" type="datetimeFigureOut">
              <a:rPr lang="en-US" smtClean="0"/>
              <a:t>10/8/2018</a:t>
            </a:fld>
            <a:endParaRPr 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66127C30-5917-4A56-B751-DB4A514E4A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AFF22BAC-0E00-40CB-BF6C-3AAA4CBF8B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68372-6C43-4F9F-8832-1ACA58566D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3944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9AFE4103-C390-40B1-89E9-97CAA0B4B2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76C7D-C6A4-4F78-B205-5F1329749D0D}" type="datetimeFigureOut">
              <a:rPr lang="en-US" smtClean="0"/>
              <a:t>10/8/2018</a:t>
            </a:fld>
            <a:endParaRPr 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082BFABE-8A0A-42A1-8E7F-9391067FE7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E6357DB9-A186-4591-9543-E9854A0CB3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68372-6C43-4F9F-8832-1ACA58566D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0502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FE69493-1C4D-4380-B563-F6CF022B68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799BCE8-C42B-402B-A914-1CE6A7D474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537DBDDD-427A-4257-9479-21C14DB06D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554739D0-5203-490E-9BA4-E3D7BF585A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76C7D-C6A4-4F78-B205-5F1329749D0D}" type="datetimeFigureOut">
              <a:rPr lang="en-US" smtClean="0"/>
              <a:t>10/8/2018</a:t>
            </a:fld>
            <a:endParaRPr 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4BA20D3D-BB60-47AE-861C-D27A7274AE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A8000635-7F56-4281-9F4A-8E9DBA07D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68372-6C43-4F9F-8832-1ACA58566D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2753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8F86ECA-7A97-4053-AA36-73447BA620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0B3669E0-8ED3-4450-9C13-64137C1AFAA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9FB6D13C-31D2-4F97-ACE3-16A547A544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DCF9023C-16BC-4D51-BC01-899EE1090F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76C7D-C6A4-4F78-B205-5F1329749D0D}" type="datetimeFigureOut">
              <a:rPr lang="en-US" smtClean="0"/>
              <a:t>10/8/2018</a:t>
            </a:fld>
            <a:endParaRPr 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68A74337-0008-478E-B38A-19008EAAA4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B788608A-1B9B-4463-8F75-35FF986705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68372-6C43-4F9F-8832-1ACA58566D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7909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A699CFFD-EE63-4F13-827E-5F27EF573F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027A8E77-15A5-4612-8306-A1526E332E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2C8E1060-85A1-4899-A2D7-D9148BAB884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C76C7D-C6A4-4F78-B205-5F1329749D0D}" type="datetimeFigureOut">
              <a:rPr lang="en-US" smtClean="0"/>
              <a:t>10/8/2018</a:t>
            </a:fld>
            <a:endParaRPr 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CD8582F7-66E2-4B02-9898-9527E1331D4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A8A418E6-7C6E-440A-9667-9F4A129104F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E68372-6C43-4F9F-8832-1ACA58566D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9698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investopedia.com/university/accounting-earnings-quality/earnings3.asp#ixzz5THRv2ncP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BC645F-243A-459B-ACA7-95A146650E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8449" y="338591"/>
            <a:ext cx="9144000" cy="2387600"/>
          </a:xfrm>
        </p:spPr>
        <p:txBody>
          <a:bodyPr>
            <a:noAutofit/>
          </a:bodyPr>
          <a:lstStyle/>
          <a:p>
            <a:r>
              <a:rPr lang="en-US" sz="6300" b="1" dirty="0"/>
              <a:t>Accrual Reversals, Earnings and Stock Returns 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D003BA5-EE49-4058-8754-C84C7147FB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09127" y="3602038"/>
            <a:ext cx="10832840" cy="2754312"/>
          </a:xfrm>
        </p:spPr>
        <p:txBody>
          <a:bodyPr>
            <a:normAutofit/>
          </a:bodyPr>
          <a:lstStyle/>
          <a:p>
            <a:r>
              <a:rPr lang="en-US" sz="3200" dirty="0"/>
              <a:t>Eric J. Allen, Chad R. Larson, Richard G. Sloan</a:t>
            </a:r>
          </a:p>
          <a:p>
            <a:pPr algn="l"/>
            <a:endParaRPr lang="en-US" dirty="0"/>
          </a:p>
          <a:p>
            <a:pPr algn="l"/>
            <a:endParaRPr lang="en-US" dirty="0"/>
          </a:p>
          <a:p>
            <a:pPr algn="l"/>
            <a:r>
              <a:rPr lang="en-US" dirty="0"/>
              <a:t>Present by Xiaohan(Hannah) Jiang</a:t>
            </a:r>
          </a:p>
          <a:p>
            <a:pPr algn="l"/>
            <a:r>
              <a:rPr lang="en-US" dirty="0"/>
              <a:t>October 8, 2018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4A4C380-7475-4F61-B428-C195613335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2053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4FE9124-ABFA-4EFA-BE78-4C83F359D2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65196"/>
            <a:ext cx="10515600" cy="801202"/>
          </a:xfrm>
        </p:spPr>
        <p:txBody>
          <a:bodyPr>
            <a:normAutofit fontScale="90000"/>
          </a:bodyPr>
          <a:lstStyle/>
          <a:p>
            <a:r>
              <a:rPr lang="en-US" b="1" dirty="0">
                <a:cs typeface="Times New Roman" panose="02020603050405020304" pitchFamily="18" charset="0"/>
              </a:rPr>
              <a:t>P1: Good accruals consist of two distinct processes:</a:t>
            </a:r>
            <a:endParaRPr lang="en-US" dirty="0">
              <a:cs typeface="Times New Roman" panose="02020603050405020304" pitchFamily="18" charset="0"/>
            </a:endParaRPr>
          </a:p>
        </p:txBody>
      </p:sp>
      <p:sp>
        <p:nvSpPr>
          <p:cNvPr id="5" name="内容占位符 4">
            <a:extLst>
              <a:ext uri="{FF2B5EF4-FFF2-40B4-BE49-F238E27FC236}">
                <a16:creationId xmlns:a16="http://schemas.microsoft.com/office/drawing/2014/main" id="{E6238CCC-A6A9-4416-BCE1-AB4ACABA5A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81638"/>
            <a:ext cx="10515600" cy="5095325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T</a:t>
            </a:r>
            <a:r>
              <a:rPr lang="en-US" altLang="zh-CN" dirty="0"/>
              <a:t>able1</a:t>
            </a:r>
            <a:r>
              <a:rPr lang="zh-CN" altLang="en-US" dirty="0"/>
              <a:t>：</a:t>
            </a:r>
            <a:endParaRPr lang="en-US" altLang="zh-CN" dirty="0"/>
          </a:p>
          <a:p>
            <a:r>
              <a:rPr lang="en-US" altLang="zh-CN" dirty="0"/>
              <a:t>ACC displays weak positive serial correlation, CF and INC display strong positive serial correlation.</a:t>
            </a:r>
          </a:p>
          <a:p>
            <a:r>
              <a:rPr lang="en-US" altLang="zh-CN" dirty="0"/>
              <a:t>Negative correlation between </a:t>
            </a:r>
            <a:r>
              <a:rPr lang="en-US" altLang="zh-CN" dirty="0" err="1"/>
              <a:t>ACC</a:t>
            </a:r>
            <a:r>
              <a:rPr lang="en-US" altLang="zh-CN" baseline="-25000" dirty="0" err="1"/>
              <a:t>t</a:t>
            </a:r>
            <a:r>
              <a:rPr lang="en-US" altLang="zh-CN" dirty="0"/>
              <a:t> and </a:t>
            </a:r>
            <a:r>
              <a:rPr lang="en-US" altLang="zh-CN" dirty="0" err="1"/>
              <a:t>CF</a:t>
            </a:r>
            <a:r>
              <a:rPr lang="en-US" altLang="zh-CN" baseline="-25000" dirty="0" err="1"/>
              <a:t>t</a:t>
            </a:r>
            <a:r>
              <a:rPr lang="en-US" altLang="zh-CN" dirty="0"/>
              <a:t> is consistent with ‘good accruals that offset the impact of temporary fluctuations in working capital on cash flows.</a:t>
            </a:r>
          </a:p>
          <a:p>
            <a:r>
              <a:rPr lang="en-US" altLang="zh-CN" dirty="0" err="1"/>
              <a:t>ACC</a:t>
            </a:r>
            <a:r>
              <a:rPr lang="en-US" altLang="zh-CN" baseline="-25000" dirty="0" err="1"/>
              <a:t>t</a:t>
            </a:r>
            <a:r>
              <a:rPr lang="en-US" altLang="zh-CN" dirty="0"/>
              <a:t> negatively correlated with RET</a:t>
            </a:r>
            <a:r>
              <a:rPr lang="en-US" altLang="zh-CN" baseline="-25000" dirty="0"/>
              <a:t>t+1 </a:t>
            </a:r>
            <a:r>
              <a:rPr lang="en-US" altLang="zh-CN" dirty="0"/>
              <a:t>——well known</a:t>
            </a:r>
            <a:r>
              <a:rPr lang="zh-CN" altLang="en-US" dirty="0"/>
              <a:t> </a:t>
            </a:r>
            <a:r>
              <a:rPr lang="en-US" altLang="zh-CN" dirty="0"/>
              <a:t>‘accrual</a:t>
            </a:r>
            <a:r>
              <a:rPr lang="zh-CN" altLang="en-US" dirty="0"/>
              <a:t> </a:t>
            </a:r>
            <a:r>
              <a:rPr lang="en-US" altLang="zh-CN" dirty="0"/>
              <a:t>anomaly’.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40843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D7E2D15-CB68-46E4-9998-2EC1762269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03398"/>
          </a:xfrm>
        </p:spPr>
        <p:txBody>
          <a:bodyPr>
            <a:normAutofit fontScale="90000"/>
          </a:bodyPr>
          <a:lstStyle/>
          <a:p>
            <a:r>
              <a:rPr lang="en-US" b="1" dirty="0">
                <a:cs typeface="Times New Roman" panose="02020603050405020304" pitchFamily="18" charset="0"/>
              </a:rPr>
              <a:t>P1: Good accruals consist of two distinct processes:</a:t>
            </a:r>
            <a:endParaRPr lang="en-US" dirty="0"/>
          </a:p>
        </p:txBody>
      </p:sp>
      <p:pic>
        <p:nvPicPr>
          <p:cNvPr id="6" name="内容占位符 5">
            <a:extLst>
              <a:ext uri="{FF2B5EF4-FFF2-40B4-BE49-F238E27FC236}">
                <a16:creationId xmlns:a16="http://schemas.microsoft.com/office/drawing/2014/main" id="{FBD1325B-11C5-45C4-B625-90F2E1FB43BE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65229"/>
            <a:ext cx="11877869" cy="5929459"/>
          </a:xfrm>
        </p:spPr>
      </p:pic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8CF9DD37-D859-4245-AC33-6C4F409FE160}"/>
              </a:ext>
            </a:extLst>
          </p:cNvPr>
          <p:cNvSpPr/>
          <p:nvPr/>
        </p:nvSpPr>
        <p:spPr>
          <a:xfrm>
            <a:off x="2758126" y="5542961"/>
            <a:ext cx="654377" cy="249810"/>
          </a:xfrm>
          <a:prstGeom prst="roundRect">
            <a:avLst>
              <a:gd name="adj" fmla="val 0"/>
            </a:avLst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51380216-EF2B-482D-945C-6A2B2A2BB0CB}"/>
              </a:ext>
            </a:extLst>
          </p:cNvPr>
          <p:cNvSpPr/>
          <p:nvPr/>
        </p:nvSpPr>
        <p:spPr>
          <a:xfrm>
            <a:off x="10489677" y="5035484"/>
            <a:ext cx="654377" cy="249810"/>
          </a:xfrm>
          <a:prstGeom prst="roundRect">
            <a:avLst>
              <a:gd name="adj" fmla="val 0"/>
            </a:avLst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5195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D7E2D15-CB68-46E4-9998-2EC1762269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03398"/>
          </a:xfrm>
        </p:spPr>
        <p:txBody>
          <a:bodyPr>
            <a:normAutofit fontScale="90000"/>
          </a:bodyPr>
          <a:lstStyle/>
          <a:p>
            <a:r>
              <a:rPr lang="en-US" b="1" dirty="0">
                <a:cs typeface="Times New Roman" panose="02020603050405020304" pitchFamily="18" charset="0"/>
              </a:rPr>
              <a:t>P1: Good accruals consist of two distinct processes:</a:t>
            </a:r>
            <a:endParaRPr 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3621E6D-6089-44A9-B758-3B7EDD4AF2A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54144" y="1489435"/>
            <a:ext cx="10737130" cy="4687528"/>
          </a:xfrm>
        </p:spPr>
        <p:txBody>
          <a:bodyPr/>
          <a:lstStyle/>
          <a:p>
            <a:r>
              <a:rPr lang="en-US" dirty="0"/>
              <a:t>Table 2:</a:t>
            </a:r>
          </a:p>
          <a:p>
            <a:r>
              <a:rPr lang="en-US" dirty="0"/>
              <a:t>Quintile portfolio transition matrices between current year and subsequent year.</a:t>
            </a:r>
          </a:p>
          <a:p>
            <a:pPr lvl="1"/>
            <a:r>
              <a:rPr lang="en-US" dirty="0"/>
              <a:t>If there is no serial correlation or temporal dependency, each cell will be exactly </a:t>
            </a:r>
          </a:p>
          <a:p>
            <a:pPr marL="457200" lvl="1" indent="0">
              <a:buNone/>
            </a:pPr>
            <a:r>
              <a:rPr lang="en-US" dirty="0"/>
              <a:t>    4%.</a:t>
            </a:r>
          </a:p>
          <a:p>
            <a:r>
              <a:rPr lang="en-US" dirty="0"/>
              <a:t>Simple positive serial correlation leads to greater proportion fall in/around main diagonal cells, while negative correlation leads to fall in minor diagonal cells.</a:t>
            </a:r>
          </a:p>
        </p:txBody>
      </p:sp>
    </p:spTree>
    <p:extLst>
      <p:ext uri="{BB962C8B-B14F-4D97-AF65-F5344CB8AC3E}">
        <p14:creationId xmlns:p14="http://schemas.microsoft.com/office/powerpoint/2010/main" val="8089952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4FE9124-ABFA-4EFA-BE78-4C83F359D2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80436"/>
            <a:ext cx="10515600" cy="801202"/>
          </a:xfrm>
        </p:spPr>
        <p:txBody>
          <a:bodyPr>
            <a:normAutofit fontScale="90000"/>
          </a:bodyPr>
          <a:lstStyle/>
          <a:p>
            <a:r>
              <a:rPr lang="en-US" b="1" dirty="0">
                <a:cs typeface="Times New Roman" panose="02020603050405020304" pitchFamily="18" charset="0"/>
              </a:rPr>
              <a:t>P1: Good accruals consist of two distinct processes:</a:t>
            </a:r>
            <a:endParaRPr lang="en-US" dirty="0">
              <a:cs typeface="Times New Roman" panose="02020603050405020304" pitchFamily="18" charset="0"/>
            </a:endParaRPr>
          </a:p>
        </p:txBody>
      </p:sp>
      <p:pic>
        <p:nvPicPr>
          <p:cNvPr id="6" name="图片 5">
            <a:extLst>
              <a:ext uri="{FF2B5EF4-FFF2-40B4-BE49-F238E27FC236}">
                <a16:creationId xmlns:a16="http://schemas.microsoft.com/office/drawing/2014/main" id="{EFD78C5D-A66B-4E7C-8286-B9C13EB4AA5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109" y="968602"/>
            <a:ext cx="11359299" cy="5962454"/>
          </a:xfrm>
          <a:prstGeom prst="rect">
            <a:avLst/>
          </a:prstGeom>
        </p:spPr>
      </p:pic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EF0D1EB4-5032-4AAA-A259-DB7D74A95120}"/>
              </a:ext>
            </a:extLst>
          </p:cNvPr>
          <p:cNvSpPr/>
          <p:nvPr/>
        </p:nvSpPr>
        <p:spPr>
          <a:xfrm flipV="1">
            <a:off x="3233394" y="4006389"/>
            <a:ext cx="527902" cy="546753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9960AF64-883F-4A93-8E1D-6EFA137BD1CB}"/>
              </a:ext>
            </a:extLst>
          </p:cNvPr>
          <p:cNvSpPr/>
          <p:nvPr/>
        </p:nvSpPr>
        <p:spPr>
          <a:xfrm flipV="1">
            <a:off x="9758313" y="5399201"/>
            <a:ext cx="527902" cy="1001598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16B6A834-25C2-40EB-8109-5D0D8C6074C3}"/>
              </a:ext>
            </a:extLst>
          </p:cNvPr>
          <p:cNvSpPr/>
          <p:nvPr/>
        </p:nvSpPr>
        <p:spPr>
          <a:xfrm flipV="1">
            <a:off x="9758313" y="6400797"/>
            <a:ext cx="527902" cy="377074"/>
          </a:xfrm>
          <a:prstGeom prst="roundRect">
            <a:avLst/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8592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D7E2D15-CB68-46E4-9998-2EC1762269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08566"/>
            <a:ext cx="10515600" cy="1003398"/>
          </a:xfrm>
        </p:spPr>
        <p:txBody>
          <a:bodyPr>
            <a:normAutofit fontScale="90000"/>
          </a:bodyPr>
          <a:lstStyle/>
          <a:p>
            <a:r>
              <a:rPr lang="en-US" b="1" dirty="0">
                <a:cs typeface="Times New Roman" panose="02020603050405020304" pitchFamily="18" charset="0"/>
              </a:rPr>
              <a:t>P1: Good accruals consist of two distinct processes:</a:t>
            </a:r>
            <a:endParaRPr 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3621E6D-6089-44A9-B758-3B7EDD4AF2A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54144" y="1197204"/>
            <a:ext cx="10737130" cy="4970332"/>
          </a:xfrm>
        </p:spPr>
        <p:txBody>
          <a:bodyPr>
            <a:normAutofit lnSpcReduction="10000"/>
          </a:bodyPr>
          <a:lstStyle/>
          <a:p>
            <a:r>
              <a:rPr lang="en-US" dirty="0"/>
              <a:t>Table 3:</a:t>
            </a:r>
          </a:p>
          <a:p>
            <a:r>
              <a:rPr lang="en-US" dirty="0"/>
              <a:t>P</a:t>
            </a:r>
            <a:r>
              <a:rPr lang="en-US" altLang="zh-CN" dirty="0"/>
              <a:t>anel A: Partial R-squares for MDDMATCH(0.45) is greater than MDDGROWTH(0.127), R-squares for MDDGOOD is 0.5</a:t>
            </a:r>
          </a:p>
          <a:p>
            <a:pPr lvl="1"/>
            <a:r>
              <a:rPr lang="en-US" dirty="0"/>
              <a:t>Temporary fluctuation component is more economically significant that growth component.</a:t>
            </a:r>
          </a:p>
          <a:p>
            <a:pPr lvl="1"/>
            <a:r>
              <a:rPr lang="en-US" dirty="0"/>
              <a:t>MDD model does a reasonably good job at explaining variation in accruals.</a:t>
            </a:r>
          </a:p>
          <a:p>
            <a:r>
              <a:rPr lang="en-US" dirty="0"/>
              <a:t>Panel B: Good accruals(MDDGOOD) : negative serial correlation(-0.37)</a:t>
            </a:r>
          </a:p>
          <a:p>
            <a:pPr lvl="1"/>
            <a:r>
              <a:rPr lang="en-US" dirty="0"/>
              <a:t>MDDGROWTH(-0.565) contributes most to MDDGOOD negative sign.</a:t>
            </a:r>
          </a:p>
          <a:p>
            <a:pPr lvl="1"/>
            <a:r>
              <a:rPr lang="en-US" dirty="0"/>
              <a:t>MDDMATCH(0.361),positive. Prediction 1 verified again.</a:t>
            </a:r>
          </a:p>
          <a:p>
            <a:r>
              <a:rPr lang="en-US" dirty="0"/>
              <a:t>MDDEROOR(0.223) is positively serially correlated! </a:t>
            </a:r>
          </a:p>
          <a:p>
            <a:pPr lvl="1"/>
            <a:r>
              <a:rPr lang="en-US" dirty="0"/>
              <a:t>Error take longer than one period to reverse or</a:t>
            </a:r>
          </a:p>
          <a:p>
            <a:pPr lvl="1"/>
            <a:r>
              <a:rPr lang="en-US" dirty="0"/>
              <a:t>Positive correlated good accruals are misclassified as estimation error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18218056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D7E2D15-CB68-46E4-9998-2EC1762269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03398"/>
          </a:xfrm>
        </p:spPr>
        <p:txBody>
          <a:bodyPr>
            <a:normAutofit fontScale="90000"/>
          </a:bodyPr>
          <a:lstStyle/>
          <a:p>
            <a:r>
              <a:rPr lang="en-US" b="1" dirty="0">
                <a:cs typeface="Times New Roman" panose="02020603050405020304" pitchFamily="18" charset="0"/>
              </a:rPr>
              <a:t>P1: Good accruals consist of two distinct processes:</a:t>
            </a:r>
            <a:endParaRPr 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ABA04BBE-B399-463C-A5B7-36FB8B96E85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04973" y="1168924"/>
            <a:ext cx="10124388" cy="3685880"/>
          </a:xfrm>
        </p:spPr>
        <p:txBody>
          <a:bodyPr/>
          <a:lstStyle/>
          <a:p>
            <a:r>
              <a:rPr lang="en-US" dirty="0"/>
              <a:t>Time-series properties of accruals:</a:t>
            </a:r>
          </a:p>
        </p:txBody>
      </p:sp>
      <p:pic>
        <p:nvPicPr>
          <p:cNvPr id="12" name="内容占位符 7">
            <a:extLst>
              <a:ext uri="{FF2B5EF4-FFF2-40B4-BE49-F238E27FC236}">
                <a16:creationId xmlns:a16="http://schemas.microsoft.com/office/drawing/2014/main" id="{DA60A5D0-FABA-4B69-837F-F7337CE4E08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1020355"/>
            <a:ext cx="3991209" cy="696338"/>
          </a:xfrm>
          <a:prstGeom prst="rect">
            <a:avLst/>
          </a:prstGeom>
        </p:spPr>
      </p:pic>
      <p:pic>
        <p:nvPicPr>
          <p:cNvPr id="14" name="内容占位符 12">
            <a:extLst>
              <a:ext uri="{FF2B5EF4-FFF2-40B4-BE49-F238E27FC236}">
                <a16:creationId xmlns:a16="http://schemas.microsoft.com/office/drawing/2014/main" id="{DA01FA0A-EC2F-4910-BF6A-5C5475C4BE4B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226" y="1630837"/>
            <a:ext cx="10039547" cy="5227163"/>
          </a:xfrm>
        </p:spPr>
      </p:pic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CC05B34A-68B8-452B-B8B2-659755D75CD2}"/>
              </a:ext>
            </a:extLst>
          </p:cNvPr>
          <p:cNvSpPr/>
          <p:nvPr/>
        </p:nvSpPr>
        <p:spPr>
          <a:xfrm>
            <a:off x="5397631" y="2673317"/>
            <a:ext cx="631596" cy="292231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99C2203D-F04A-4591-913D-7AA023E9BBCF}"/>
              </a:ext>
            </a:extLst>
          </p:cNvPr>
          <p:cNvSpPr/>
          <p:nvPr/>
        </p:nvSpPr>
        <p:spPr>
          <a:xfrm>
            <a:off x="5404701" y="3136769"/>
            <a:ext cx="631596" cy="632577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C41053B7-C22A-4ABC-8C87-E106D20E7FD5}"/>
              </a:ext>
            </a:extLst>
          </p:cNvPr>
          <p:cNvSpPr/>
          <p:nvPr/>
        </p:nvSpPr>
        <p:spPr>
          <a:xfrm>
            <a:off x="5404701" y="3917915"/>
            <a:ext cx="631596" cy="1085458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725ADF49-C1B0-4A1C-920B-B3DF8B067BDF}"/>
              </a:ext>
            </a:extLst>
          </p:cNvPr>
          <p:cNvSpPr/>
          <p:nvPr/>
        </p:nvSpPr>
        <p:spPr>
          <a:xfrm>
            <a:off x="7576794" y="5759777"/>
            <a:ext cx="681086" cy="933254"/>
          </a:xfrm>
          <a:prstGeom prst="roundRect">
            <a:avLst/>
          </a:prstGeom>
          <a:noFill/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DF6249AA-8416-4B85-9BEA-759D3528DA75}"/>
              </a:ext>
            </a:extLst>
          </p:cNvPr>
          <p:cNvSpPr/>
          <p:nvPr/>
        </p:nvSpPr>
        <p:spPr>
          <a:xfrm>
            <a:off x="8935825" y="5759777"/>
            <a:ext cx="681086" cy="933254"/>
          </a:xfrm>
          <a:prstGeom prst="roundRect">
            <a:avLst/>
          </a:prstGeom>
          <a:noFill/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0396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D7E2D15-CB68-46E4-9998-2EC1762269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03398"/>
          </a:xfrm>
        </p:spPr>
        <p:txBody>
          <a:bodyPr>
            <a:normAutofit fontScale="90000"/>
          </a:bodyPr>
          <a:lstStyle/>
          <a:p>
            <a:r>
              <a:rPr lang="en-US" b="1" dirty="0">
                <a:cs typeface="Times New Roman" panose="02020603050405020304" pitchFamily="18" charset="0"/>
              </a:rPr>
              <a:t>P1: Good accruals consist of two distinct processes:</a:t>
            </a:r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75A243C-528C-4B1D-A49D-A472816368D2}"/>
              </a:ext>
            </a:extLst>
          </p:cNvPr>
          <p:cNvSpPr txBox="1"/>
          <p:nvPr/>
        </p:nvSpPr>
        <p:spPr>
          <a:xfrm>
            <a:off x="838200" y="1368524"/>
            <a:ext cx="105156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Panel A: Latent class mixture models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Expect to observe at least 2 distinct clusters in accrual autoregressions if prediction one is true.</a:t>
            </a:r>
          </a:p>
          <a:p>
            <a:pPr marL="971550" lvl="1" indent="-514350">
              <a:buFont typeface="Wingdings" panose="05000000000000000000" pitchFamily="2" charset="2"/>
              <a:buChar char="ü"/>
            </a:pPr>
            <a:r>
              <a:rPr lang="en-US" sz="2800" dirty="0"/>
              <a:t>Coefficients diverse as adding more clusters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Panel B: Relate each cluster to hypothesized economic determinants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Cluster 1 should have strongest relation to MDDGROWTH</a:t>
            </a:r>
          </a:p>
          <a:p>
            <a:pPr marL="914400" lvl="1" indent="-457200">
              <a:buFont typeface="Wingdings" panose="05000000000000000000" pitchFamily="2" charset="2"/>
              <a:buChar char="ü"/>
            </a:pPr>
            <a:r>
              <a:rPr lang="en-US" sz="2800" dirty="0"/>
              <a:t>Partial R-square for MDDGROWTH is the largest.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Cluster 2&amp;3 should have stronger relations with MDDMATCH</a:t>
            </a:r>
          </a:p>
          <a:p>
            <a:pPr marL="914400" lvl="1" indent="-457200">
              <a:buFont typeface="Wingdings" panose="05000000000000000000" pitchFamily="2" charset="2"/>
              <a:buChar char="ü"/>
            </a:pPr>
            <a:r>
              <a:rPr lang="en-US" sz="2800" dirty="0"/>
              <a:t>Partial R-squares are larger.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4976182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4FE9124-ABFA-4EFA-BE78-4C83F359D2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27513"/>
            <a:ext cx="10515600" cy="2023512"/>
          </a:xfrm>
        </p:spPr>
        <p:txBody>
          <a:bodyPr>
            <a:normAutofit/>
          </a:bodyPr>
          <a:lstStyle/>
          <a:p>
            <a:r>
              <a:rPr lang="en-US" b="1" dirty="0">
                <a:cs typeface="Times New Roman" panose="02020603050405020304" pitchFamily="18" charset="0"/>
              </a:rPr>
              <a:t>P2: The lower persistence of accrual component of earnings is attributable to accrual estimation error.</a:t>
            </a:r>
            <a:endParaRPr lang="en-US" dirty="0">
              <a:cs typeface="Times New Roman" panose="02020603050405020304" pitchFamily="18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2DAF427-E9E2-453B-856F-A01C65C39D1A}"/>
              </a:ext>
            </a:extLst>
          </p:cNvPr>
          <p:cNvSpPr/>
          <p:nvPr/>
        </p:nvSpPr>
        <p:spPr>
          <a:xfrm>
            <a:off x="838200" y="2828042"/>
            <a:ext cx="9521857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800" dirty="0"/>
              <a:t>Lower persistence of accrual:</a:t>
            </a:r>
          </a:p>
          <a:p>
            <a:r>
              <a:rPr lang="en-US" altLang="zh-CN" sz="2800" dirty="0"/>
              <a:t>Firm with </a:t>
            </a:r>
            <a:r>
              <a:rPr lang="en-US" sz="2800" dirty="0"/>
              <a:t>higher accruals tends to be less profitable in the future.</a:t>
            </a:r>
          </a:p>
          <a:p>
            <a:r>
              <a:rPr lang="en-US" sz="2800" dirty="0"/>
              <a:t>This link between accruals and future profitability, is often characterized by saying that accruals are ‘less persistent’ than cash flows</a:t>
            </a:r>
            <a:endParaRPr lang="en-US" altLang="zh-CN" sz="2800" dirty="0"/>
          </a:p>
        </p:txBody>
      </p:sp>
    </p:spTree>
    <p:extLst>
      <p:ext uri="{BB962C8B-B14F-4D97-AF65-F5344CB8AC3E}">
        <p14:creationId xmlns:p14="http://schemas.microsoft.com/office/powerpoint/2010/main" val="158483589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4FE9124-ABFA-4EFA-BE78-4C83F359D2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27513"/>
            <a:ext cx="10515600" cy="1039373"/>
          </a:xfrm>
        </p:spPr>
        <p:txBody>
          <a:bodyPr>
            <a:normAutofit fontScale="90000"/>
          </a:bodyPr>
          <a:lstStyle/>
          <a:p>
            <a:r>
              <a:rPr lang="en-US" sz="3600" b="1" dirty="0">
                <a:cs typeface="Times New Roman" panose="02020603050405020304" pitchFamily="18" charset="0"/>
              </a:rPr>
              <a:t>P2: The lower persistence of accrual component of earnings is attributable to accrual estimation error.</a:t>
            </a:r>
            <a:endParaRPr lang="en-US" sz="3600" dirty="0">
              <a:cs typeface="Times New Roman" panose="02020603050405020304" pitchFamily="18" charset="0"/>
            </a:endParaRPr>
          </a:p>
        </p:txBody>
      </p:sp>
      <p:pic>
        <p:nvPicPr>
          <p:cNvPr id="5" name="内容占位符 4">
            <a:extLst>
              <a:ext uri="{FF2B5EF4-FFF2-40B4-BE49-F238E27FC236}">
                <a16:creationId xmlns:a16="http://schemas.microsoft.com/office/drawing/2014/main" id="{7AEAB707-0F10-4D34-B606-F368EB62BA0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250" y="1235693"/>
            <a:ext cx="9647854" cy="1143613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21C8F7E4-C25E-4AD7-8E0B-66945659DD1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682" y="2326549"/>
            <a:ext cx="11924908" cy="4602151"/>
          </a:xfrm>
          <a:prstGeom prst="rect">
            <a:avLst/>
          </a:prstGeom>
        </p:spPr>
      </p:pic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5C9DF123-B8C2-49E9-A472-0CACB4E4025C}"/>
              </a:ext>
            </a:extLst>
          </p:cNvPr>
          <p:cNvSpPr/>
          <p:nvPr/>
        </p:nvSpPr>
        <p:spPr>
          <a:xfrm>
            <a:off x="8352148" y="6323098"/>
            <a:ext cx="527901" cy="226243"/>
          </a:xfrm>
          <a:prstGeom prst="roundRect">
            <a:avLst/>
          </a:prstGeom>
          <a:noFill/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9078F85C-D0D8-4690-B424-E55BD46ADE54}"/>
              </a:ext>
            </a:extLst>
          </p:cNvPr>
          <p:cNvSpPr/>
          <p:nvPr/>
        </p:nvSpPr>
        <p:spPr>
          <a:xfrm>
            <a:off x="8352147" y="4988351"/>
            <a:ext cx="527901" cy="226243"/>
          </a:xfrm>
          <a:prstGeom prst="roundRect">
            <a:avLst/>
          </a:prstGeom>
          <a:noFill/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09371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4FE9124-ABFA-4EFA-BE78-4C83F359D2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55795"/>
            <a:ext cx="10515600" cy="935678"/>
          </a:xfrm>
        </p:spPr>
        <p:txBody>
          <a:bodyPr>
            <a:noAutofit/>
          </a:bodyPr>
          <a:lstStyle/>
          <a:p>
            <a:r>
              <a:rPr lang="en-US" sz="3200" b="1" dirty="0">
                <a:cs typeface="Times New Roman" panose="02020603050405020304" pitchFamily="18" charset="0"/>
              </a:rPr>
              <a:t>P2: The lower persistence of accrual component of earnings is attributable to accrual estimation error.</a:t>
            </a:r>
            <a:endParaRPr lang="en-US" sz="3200" dirty="0">
              <a:cs typeface="Times New Roman" panose="02020603050405020304" pitchFamily="18" charset="0"/>
            </a:endParaRP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B5DE4E6B-51D5-48AE-94DA-56F83758D6CA}"/>
              </a:ext>
            </a:extLst>
          </p:cNvPr>
          <p:cNvSpPr txBox="1"/>
          <p:nvPr/>
        </p:nvSpPr>
        <p:spPr>
          <a:xfrm>
            <a:off x="838200" y="1443628"/>
            <a:ext cx="10515600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/>
              <a:t>Table 5 results: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800" dirty="0"/>
              <a:t>Panel A: the coefficient on </a:t>
            </a:r>
            <a:r>
              <a:rPr lang="en-US" sz="2800" dirty="0" err="1"/>
              <a:t>ACC</a:t>
            </a:r>
            <a:r>
              <a:rPr lang="en-US" sz="2800" baseline="-25000" dirty="0" err="1"/>
              <a:t>t</a:t>
            </a:r>
            <a:r>
              <a:rPr lang="en-US" sz="2800" dirty="0"/>
              <a:t> (0.685) is lower than the coefficient on </a:t>
            </a:r>
            <a:r>
              <a:rPr lang="en-US" sz="2800" dirty="0" err="1"/>
              <a:t>CF</a:t>
            </a:r>
            <a:r>
              <a:rPr lang="en-US" sz="2800" baseline="-25000" dirty="0" err="1"/>
              <a:t>t</a:t>
            </a:r>
            <a:r>
              <a:rPr lang="en-US" sz="2800" baseline="-25000" dirty="0"/>
              <a:t> </a:t>
            </a:r>
            <a:r>
              <a:rPr lang="en-US" sz="2800" dirty="0"/>
              <a:t>(0.843).  </a:t>
            </a:r>
          </a:p>
          <a:p>
            <a:pPr marL="1371600" lvl="2" indent="-457200">
              <a:buFont typeface="Wingdings" panose="05000000000000000000" pitchFamily="2" charset="2"/>
              <a:buChar char="ü"/>
            </a:pPr>
            <a:r>
              <a:rPr lang="en-US" sz="2800" dirty="0"/>
              <a:t>Lower persistence.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800" dirty="0"/>
              <a:t>Panel B: The coefficient on </a:t>
            </a:r>
            <a:r>
              <a:rPr lang="en-US" sz="2800" dirty="0" err="1"/>
              <a:t>MDDERROR</a:t>
            </a:r>
            <a:r>
              <a:rPr lang="en-US" altLang="zh-CN" sz="2800" baseline="-25000" dirty="0" err="1"/>
              <a:t>t</a:t>
            </a:r>
            <a:r>
              <a:rPr lang="en-US" sz="2800" dirty="0"/>
              <a:t> is 0.330 while the coefficients on </a:t>
            </a:r>
            <a:r>
              <a:rPr lang="en-US" sz="2800" dirty="0" err="1"/>
              <a:t>CF</a:t>
            </a:r>
            <a:r>
              <a:rPr lang="en-US" sz="2800" baseline="-25000" dirty="0" err="1"/>
              <a:t>t</a:t>
            </a:r>
            <a:r>
              <a:rPr lang="en-US" sz="2800" dirty="0"/>
              <a:t> and </a:t>
            </a:r>
            <a:r>
              <a:rPr lang="en-US" sz="2800" dirty="0" err="1"/>
              <a:t>MDDGOOD</a:t>
            </a:r>
            <a:r>
              <a:rPr lang="en-US" sz="2800" baseline="-25000" dirty="0" err="1"/>
              <a:t>t</a:t>
            </a:r>
            <a:r>
              <a:rPr lang="en-US" sz="2800" dirty="0"/>
              <a:t> are 0.902 and 1.125 respectively.</a:t>
            </a:r>
          </a:p>
          <a:p>
            <a:pPr marL="1371600" lvl="2" indent="-457200">
              <a:buFont typeface="Wingdings" panose="05000000000000000000" pitchFamily="2" charset="2"/>
              <a:buChar char="ü"/>
            </a:pPr>
            <a:r>
              <a:rPr lang="en-US" sz="2800" dirty="0"/>
              <a:t>Lower persistence attributable to estimation error.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800" dirty="0"/>
              <a:t>Panel C: O</a:t>
            </a:r>
            <a:r>
              <a:rPr lang="en-US" altLang="zh-CN" sz="2800" dirty="0"/>
              <a:t>mit CF</a:t>
            </a:r>
            <a:r>
              <a:rPr lang="en-US" altLang="zh-CN" sz="2800" baseline="-25000" dirty="0"/>
              <a:t>t+1 </a:t>
            </a:r>
            <a:r>
              <a:rPr lang="en-US" altLang="zh-CN" sz="2800" dirty="0"/>
              <a:t>to deal with mechanical positive correlation between </a:t>
            </a:r>
            <a:r>
              <a:rPr lang="en-US" altLang="zh-CN" sz="2800" dirty="0" err="1"/>
              <a:t>MDDMATCH</a:t>
            </a:r>
            <a:r>
              <a:rPr lang="en-US" altLang="zh-CN" sz="2800" baseline="-25000" dirty="0" err="1"/>
              <a:t>t</a:t>
            </a:r>
            <a:r>
              <a:rPr lang="en-US" altLang="zh-CN" sz="2800" dirty="0"/>
              <a:t> and INC</a:t>
            </a:r>
            <a:r>
              <a:rPr lang="en-US" altLang="zh-CN" sz="2800" baseline="-25000" dirty="0"/>
              <a:t>t+1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800" dirty="0"/>
              <a:t>Note MDDMATCH do not contribute to the power persistence!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14384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标题 2">
            <a:extLst>
              <a:ext uri="{FF2B5EF4-FFF2-40B4-BE49-F238E27FC236}">
                <a16:creationId xmlns:a16="http://schemas.microsoft.com/office/drawing/2014/main" id="{7294BE81-BE1A-4727-8645-DD25E52313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572000"/>
            <a:ext cx="9144000" cy="6858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A2A8006F-76D1-44D4-9C38-CED5FCEBCBE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7258" y="0"/>
            <a:ext cx="967748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829856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4FE9124-ABFA-4EFA-BE78-4C83F359D2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55794"/>
            <a:ext cx="10515600" cy="2023512"/>
          </a:xfrm>
        </p:spPr>
        <p:txBody>
          <a:bodyPr>
            <a:normAutofit/>
          </a:bodyPr>
          <a:lstStyle/>
          <a:p>
            <a:r>
              <a:rPr lang="en-US" b="1" dirty="0">
                <a:cs typeface="Times New Roman" panose="02020603050405020304" pitchFamily="18" charset="0"/>
              </a:rPr>
              <a:t>P3: The negative relation between accruals and future stock returns is attributable to accrual estimation error.</a:t>
            </a:r>
            <a:endParaRPr lang="en-US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716940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4FE9124-ABFA-4EFA-BE78-4C83F359D2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27600"/>
            <a:ext cx="10515600" cy="801202"/>
          </a:xfrm>
        </p:spPr>
        <p:txBody>
          <a:bodyPr>
            <a:normAutofit fontScale="90000"/>
          </a:bodyPr>
          <a:lstStyle/>
          <a:p>
            <a:br>
              <a:rPr lang="en-US" b="1" dirty="0">
                <a:cs typeface="Times New Roman" panose="02020603050405020304" pitchFamily="18" charset="0"/>
              </a:rPr>
            </a:br>
            <a:endParaRPr lang="en-US" dirty="0">
              <a:cs typeface="Times New Roman" panose="02020603050405020304" pitchFamily="18" charset="0"/>
            </a:endParaRP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322FACA-AFE8-4A55-B403-CB21BABFF8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46041"/>
            <a:ext cx="10515600" cy="40309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cs typeface="Times New Roman" panose="02020603050405020304" pitchFamily="18" charset="0"/>
              </a:rPr>
              <a:t>	</a:t>
            </a:r>
            <a:endParaRPr lang="en-US" dirty="0"/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4A0E9683-C223-40B9-987D-C775B97684C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810" y="1497564"/>
            <a:ext cx="12045190" cy="5360436"/>
          </a:xfrm>
          <a:prstGeom prst="rect">
            <a:avLst/>
          </a:prstGeom>
        </p:spPr>
      </p:pic>
      <p:pic>
        <p:nvPicPr>
          <p:cNvPr id="6" name="内容占位符 4">
            <a:extLst>
              <a:ext uri="{FF2B5EF4-FFF2-40B4-BE49-F238E27FC236}">
                <a16:creationId xmlns:a16="http://schemas.microsoft.com/office/drawing/2014/main" id="{C7A9DACD-2871-4D3B-A978-A744B37FF82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139" y="418002"/>
            <a:ext cx="9647854" cy="1079562"/>
          </a:xfrm>
          <a:prstGeom prst="rect">
            <a:avLst/>
          </a:prstGeom>
        </p:spPr>
      </p:pic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5833EAFF-567F-4139-B531-34B0C71986CE}"/>
              </a:ext>
            </a:extLst>
          </p:cNvPr>
          <p:cNvSpPr/>
          <p:nvPr/>
        </p:nvSpPr>
        <p:spPr>
          <a:xfrm>
            <a:off x="4619134" y="2913272"/>
            <a:ext cx="490194" cy="197963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64719D96-FF1E-4A3D-BEE1-0929EA6C6DA1}"/>
              </a:ext>
            </a:extLst>
          </p:cNvPr>
          <p:cNvSpPr/>
          <p:nvPr/>
        </p:nvSpPr>
        <p:spPr>
          <a:xfrm>
            <a:off x="6862713" y="4194928"/>
            <a:ext cx="631596" cy="405352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65D1BA49-E59E-453F-95FC-C5205E2173E0}"/>
              </a:ext>
            </a:extLst>
          </p:cNvPr>
          <p:cNvSpPr/>
          <p:nvPr/>
        </p:nvSpPr>
        <p:spPr>
          <a:xfrm>
            <a:off x="6862713" y="5909453"/>
            <a:ext cx="631596" cy="405352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CDE1CA37-14F8-439D-A06F-538DA2AC6D3B}"/>
              </a:ext>
            </a:extLst>
          </p:cNvPr>
          <p:cNvSpPr/>
          <p:nvPr/>
        </p:nvSpPr>
        <p:spPr>
          <a:xfrm>
            <a:off x="3188964" y="5862240"/>
            <a:ext cx="631596" cy="405352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03369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4FE9124-ABFA-4EFA-BE78-4C83F359D2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55795"/>
            <a:ext cx="10515600" cy="935678"/>
          </a:xfrm>
        </p:spPr>
        <p:txBody>
          <a:bodyPr>
            <a:noAutofit/>
          </a:bodyPr>
          <a:lstStyle/>
          <a:p>
            <a:r>
              <a:rPr lang="en-US" sz="3200" b="1" dirty="0">
                <a:cs typeface="Times New Roman" panose="02020603050405020304" pitchFamily="18" charset="0"/>
              </a:rPr>
              <a:t>P3: The negative relation between accruals and future stock returns is attributable to accrual estimation error.</a:t>
            </a:r>
            <a:endParaRPr lang="en-US" sz="3200" dirty="0">
              <a:cs typeface="Times New Roman" panose="02020603050405020304" pitchFamily="18" charset="0"/>
            </a:endParaRP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B5DE4E6B-51D5-48AE-94DA-56F83758D6CA}"/>
              </a:ext>
            </a:extLst>
          </p:cNvPr>
          <p:cNvSpPr txBox="1"/>
          <p:nvPr/>
        </p:nvSpPr>
        <p:spPr>
          <a:xfrm>
            <a:off x="838200" y="1443628"/>
            <a:ext cx="105156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/>
              <a:t>Table 6 results: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800" dirty="0"/>
              <a:t>Panel A: Accrual anomaly, while it is statistically insignificant because of the design of the model.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800" dirty="0"/>
              <a:t>Panel B: Negative relation between accruals and future stock returns is primarily attributable to MDDERROR.</a:t>
            </a:r>
          </a:p>
          <a:p>
            <a:pPr marL="1371600" lvl="2" indent="-457200">
              <a:buFont typeface="Wingdings" panose="05000000000000000000" pitchFamily="2" charset="2"/>
              <a:buChar char="ü"/>
            </a:pPr>
            <a:r>
              <a:rPr lang="en-US" sz="2800" dirty="0"/>
              <a:t>Prediction 3 </a:t>
            </a:r>
          </a:p>
          <a:p>
            <a:pPr lvl="2"/>
            <a:endParaRPr lang="en-US" sz="28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800" dirty="0"/>
              <a:t>Panel C: O</a:t>
            </a:r>
            <a:r>
              <a:rPr lang="en-US" altLang="zh-CN" sz="2800" dirty="0"/>
              <a:t>mit CF</a:t>
            </a:r>
            <a:r>
              <a:rPr lang="en-US" altLang="zh-CN" sz="2800" baseline="-25000" dirty="0"/>
              <a:t>t+1,  </a:t>
            </a:r>
            <a:r>
              <a:rPr lang="en-US" altLang="zh-CN" sz="2800" dirty="0"/>
              <a:t>to decompose accruals.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7788133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4FE9124-ABFA-4EFA-BE78-4C83F359D2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55794"/>
            <a:ext cx="10515600" cy="982812"/>
          </a:xfrm>
        </p:spPr>
        <p:txBody>
          <a:bodyPr>
            <a:normAutofit/>
          </a:bodyPr>
          <a:lstStyle/>
          <a:p>
            <a:r>
              <a:rPr lang="en-US" b="1" dirty="0">
                <a:cs typeface="Times New Roman" panose="02020603050405020304" pitchFamily="18" charset="0"/>
              </a:rPr>
              <a:t>Inventory Write-Down Results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5F5BD8E-A19A-4E9C-BCB1-F415489F8C7B}"/>
              </a:ext>
            </a:extLst>
          </p:cNvPr>
          <p:cNvSpPr txBox="1"/>
          <p:nvPr/>
        </p:nvSpPr>
        <p:spPr>
          <a:xfrm>
            <a:off x="961534" y="1527142"/>
            <a:ext cx="10586301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Inventory write-downs represent reversals of prior positive accrual estimation errors.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If the MDD models is successful at isolating accrual estimation errors and their subsequent reversals, we expect to find relation: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FF380463-CE39-47BC-A378-EB28C6A0013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6265259"/>
              </p:ext>
            </p:extLst>
          </p:nvPr>
        </p:nvGraphicFramePr>
        <p:xfrm>
          <a:off x="1079770" y="4010985"/>
          <a:ext cx="10150695" cy="17770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83565">
                  <a:extLst>
                    <a:ext uri="{9D8B030D-6E8A-4147-A177-3AD203B41FA5}">
                      <a16:colId xmlns:a16="http://schemas.microsoft.com/office/drawing/2014/main" val="2505108164"/>
                    </a:ext>
                  </a:extLst>
                </a:gridCol>
                <a:gridCol w="3383565">
                  <a:extLst>
                    <a:ext uri="{9D8B030D-6E8A-4147-A177-3AD203B41FA5}">
                      <a16:colId xmlns:a16="http://schemas.microsoft.com/office/drawing/2014/main" val="4155176445"/>
                    </a:ext>
                  </a:extLst>
                </a:gridCol>
                <a:gridCol w="3383565">
                  <a:extLst>
                    <a:ext uri="{9D8B030D-6E8A-4147-A177-3AD203B41FA5}">
                      <a16:colId xmlns:a16="http://schemas.microsoft.com/office/drawing/2014/main" val="690538190"/>
                    </a:ext>
                  </a:extLst>
                </a:gridCol>
              </a:tblGrid>
              <a:tr h="82496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The Year of write-down</a:t>
                      </a: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The year before write down</a:t>
                      </a: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164204230"/>
                  </a:ext>
                </a:extLst>
              </a:tr>
              <a:tr h="952088">
                <a:tc>
                  <a:txBody>
                    <a:bodyPr/>
                    <a:lstStyle/>
                    <a:p>
                      <a:r>
                        <a:rPr lang="en-US" sz="2400" dirty="0" err="1"/>
                        <a:t>Corr</a:t>
                      </a:r>
                      <a:r>
                        <a:rPr lang="en-US" sz="2400" dirty="0"/>
                        <a:t>(MDDERROR, write-downs)</a:t>
                      </a: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Positive</a:t>
                      </a:r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Negative</a:t>
                      </a:r>
                    </a:p>
                  </a:txBody>
                  <a:tcPr>
                    <a:gradFill>
                      <a:gsLst>
                        <a:gs pos="0">
                          <a:schemeClr val="bg1"/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9050704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450629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4FE9124-ABFA-4EFA-BE78-4C83F359D2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55794"/>
            <a:ext cx="10515600" cy="982812"/>
          </a:xfrm>
        </p:spPr>
        <p:txBody>
          <a:bodyPr>
            <a:normAutofit/>
          </a:bodyPr>
          <a:lstStyle/>
          <a:p>
            <a:r>
              <a:rPr lang="en-US" b="1" dirty="0">
                <a:cs typeface="Times New Roman" panose="02020603050405020304" pitchFamily="18" charset="0"/>
              </a:rPr>
              <a:t>Inventory Write-Down Results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5F5BD8E-A19A-4E9C-BCB1-F415489F8C7B}"/>
              </a:ext>
            </a:extLst>
          </p:cNvPr>
          <p:cNvSpPr txBox="1"/>
          <p:nvPr/>
        </p:nvSpPr>
        <p:spPr>
          <a:xfrm>
            <a:off x="961534" y="1527142"/>
            <a:ext cx="105863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CDA140B-6878-471D-8C73-4F7452A520B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43" y="1027520"/>
            <a:ext cx="12041966" cy="5840667"/>
          </a:xfrm>
          <a:prstGeom prst="rect">
            <a:avLst/>
          </a:prstGeom>
        </p:spPr>
      </p:pic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8E0DF608-B499-4032-83B3-406A4693D5A3}"/>
              </a:ext>
            </a:extLst>
          </p:cNvPr>
          <p:cNvSpPr/>
          <p:nvPr/>
        </p:nvSpPr>
        <p:spPr>
          <a:xfrm>
            <a:off x="9700180" y="3770721"/>
            <a:ext cx="575035" cy="245097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96D27E6E-FD1C-46E1-B793-7CDC4533F366}"/>
              </a:ext>
            </a:extLst>
          </p:cNvPr>
          <p:cNvSpPr/>
          <p:nvPr/>
        </p:nvSpPr>
        <p:spPr>
          <a:xfrm>
            <a:off x="6741735" y="3764031"/>
            <a:ext cx="575035" cy="245097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AB43777F-547A-4FC9-B886-3644BB17240C}"/>
              </a:ext>
            </a:extLst>
          </p:cNvPr>
          <p:cNvSpPr/>
          <p:nvPr/>
        </p:nvSpPr>
        <p:spPr>
          <a:xfrm>
            <a:off x="8220957" y="3775028"/>
            <a:ext cx="575035" cy="245097"/>
          </a:xfrm>
          <a:prstGeom prst="round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65E31A8A-23F3-4529-8FD1-17ED73931DF2}"/>
              </a:ext>
            </a:extLst>
          </p:cNvPr>
          <p:cNvSpPr/>
          <p:nvPr/>
        </p:nvSpPr>
        <p:spPr>
          <a:xfrm>
            <a:off x="5422769" y="3764031"/>
            <a:ext cx="575035" cy="245097"/>
          </a:xfrm>
          <a:prstGeom prst="round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91164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4FE9124-ABFA-4EFA-BE78-4C83F359D2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55795"/>
            <a:ext cx="10515600" cy="801202"/>
          </a:xfrm>
        </p:spPr>
        <p:txBody>
          <a:bodyPr>
            <a:normAutofit/>
          </a:bodyPr>
          <a:lstStyle/>
          <a:p>
            <a:r>
              <a:rPr lang="en-US" b="1" dirty="0">
                <a:cs typeface="Times New Roman" panose="02020603050405020304" pitchFamily="18" charset="0"/>
              </a:rPr>
              <a:t>Conclusions</a:t>
            </a:r>
            <a:endParaRPr lang="en-US" dirty="0">
              <a:cs typeface="Times New Roman" panose="02020603050405020304" pitchFamily="18" charset="0"/>
            </a:endParaRP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322FACA-AFE8-4A55-B403-CB21BABFF8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56997"/>
            <a:ext cx="10515600" cy="5019966"/>
          </a:xfrm>
        </p:spPr>
        <p:txBody>
          <a:bodyPr>
            <a:normAutofit/>
          </a:bodyPr>
          <a:lstStyle/>
          <a:p>
            <a:r>
              <a:rPr lang="en-US" dirty="0"/>
              <a:t>Accruals consist of two distinct process, a persistent process that reflects firm growth, and a reversing process that reflects temporary fluctuations in working capital.</a:t>
            </a:r>
          </a:p>
          <a:p>
            <a:endParaRPr lang="en-US" dirty="0"/>
          </a:p>
          <a:p>
            <a:r>
              <a:rPr lang="en-US" dirty="0"/>
              <a:t>Most accrual reversals represent ‘good’ accruals that correctly anticipate temporary fluctuations in working capital</a:t>
            </a:r>
          </a:p>
          <a:p>
            <a:endParaRPr lang="en-US" dirty="0"/>
          </a:p>
          <a:p>
            <a:r>
              <a:rPr lang="en-US" dirty="0"/>
              <a:t>Accrual estimation error is the least persistent component of earnings</a:t>
            </a:r>
          </a:p>
        </p:txBody>
      </p:sp>
    </p:spTree>
    <p:extLst>
      <p:ext uri="{BB962C8B-B14F-4D97-AF65-F5344CB8AC3E}">
        <p14:creationId xmlns:p14="http://schemas.microsoft.com/office/powerpoint/2010/main" val="100417345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4FE9124-ABFA-4EFA-BE78-4C83F359D2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55795"/>
            <a:ext cx="10515600" cy="801202"/>
          </a:xfrm>
        </p:spPr>
        <p:txBody>
          <a:bodyPr>
            <a:normAutofit/>
          </a:bodyPr>
          <a:lstStyle/>
          <a:p>
            <a:r>
              <a:rPr lang="en-US" b="1" dirty="0">
                <a:cs typeface="Times New Roman" panose="02020603050405020304" pitchFamily="18" charset="0"/>
              </a:rPr>
              <a:t>Why the findings are important?</a:t>
            </a:r>
            <a:endParaRPr lang="en-US" dirty="0">
              <a:cs typeface="Times New Roman" panose="02020603050405020304" pitchFamily="18" charset="0"/>
            </a:endParaRP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322FACA-AFE8-4A55-B403-CB21BABFF8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56997"/>
            <a:ext cx="10515600" cy="5019966"/>
          </a:xfrm>
        </p:spPr>
        <p:txBody>
          <a:bodyPr>
            <a:normAutofit/>
          </a:bodyPr>
          <a:lstStyle/>
          <a:p>
            <a:r>
              <a:rPr lang="en-US" dirty="0"/>
              <a:t>Previous research has modeled accruals as consisting of a single white noise process.</a:t>
            </a:r>
          </a:p>
          <a:p>
            <a:pPr marL="457200" lvl="1" indent="0">
              <a:buNone/>
            </a:pPr>
            <a:r>
              <a:rPr lang="en-US" dirty="0"/>
              <a:t>Incorrect! They consist of at least two distinct processes. Researchers have overlooked important economic characteristics of accounting data.</a:t>
            </a:r>
          </a:p>
          <a:p>
            <a:r>
              <a:rPr lang="en-US" dirty="0"/>
              <a:t>Findings have implication for </a:t>
            </a:r>
            <a:r>
              <a:rPr lang="en-US" i="1" dirty="0"/>
              <a:t>earnings management</a:t>
            </a:r>
          </a:p>
          <a:p>
            <a:r>
              <a:rPr lang="en-US" dirty="0"/>
              <a:t>The lower persistence of accrual component of earnings and associated mispricing appear to be driven by accrual estimation error and firm growth</a:t>
            </a:r>
          </a:p>
          <a:p>
            <a:r>
              <a:rPr lang="en-US" dirty="0"/>
              <a:t>Identifies puzzles and opportunities for additional research</a:t>
            </a:r>
          </a:p>
          <a:p>
            <a:pPr marL="457200" lvl="1" indent="0">
              <a:buNone/>
            </a:pPr>
            <a:r>
              <a:rPr lang="en-US" dirty="0"/>
              <a:t>Unable to document systematic evidence of adjacent year reversals in firm level estimation errors.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391650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4FE9124-ABFA-4EFA-BE78-4C83F359D2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55795"/>
            <a:ext cx="10515600" cy="801202"/>
          </a:xfrm>
        </p:spPr>
        <p:txBody>
          <a:bodyPr>
            <a:normAutofit/>
          </a:bodyPr>
          <a:lstStyle/>
          <a:p>
            <a:r>
              <a:rPr lang="en-US" b="1" dirty="0">
                <a:cs typeface="Times New Roman" panose="02020603050405020304" pitchFamily="18" charset="0"/>
              </a:rPr>
              <a:t>Remarks</a:t>
            </a:r>
            <a:endParaRPr lang="en-US" dirty="0">
              <a:cs typeface="Times New Roman" panose="02020603050405020304" pitchFamily="18" charset="0"/>
            </a:endParaRP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322FACA-AFE8-4A55-B403-CB21BABFF8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56997"/>
            <a:ext cx="10515600" cy="5019966"/>
          </a:xfrm>
        </p:spPr>
        <p:txBody>
          <a:bodyPr>
            <a:normAutofit/>
          </a:bodyPr>
          <a:lstStyle/>
          <a:p>
            <a:r>
              <a:rPr lang="en-US" dirty="0"/>
              <a:t>The paper did a good job in showing that accruals consist of two distinct processes. It is a good explanation model overall.</a:t>
            </a:r>
          </a:p>
          <a:p>
            <a:endParaRPr lang="en-US" dirty="0"/>
          </a:p>
          <a:p>
            <a:r>
              <a:rPr lang="en-US" dirty="0"/>
              <a:t>Concern about their methods of bringing future cash flow into their models. After excluding CF</a:t>
            </a:r>
            <a:r>
              <a:rPr lang="en-US" baseline="-25000" dirty="0"/>
              <a:t>t+1</a:t>
            </a:r>
            <a:r>
              <a:rPr lang="zh-CN" altLang="en-US" dirty="0"/>
              <a:t> </a:t>
            </a:r>
            <a:r>
              <a:rPr lang="en-US" altLang="zh-CN" dirty="0"/>
              <a:t>, some explanations are vague to me.</a:t>
            </a:r>
          </a:p>
          <a:p>
            <a:endParaRPr lang="en-US" altLang="zh-CN" dirty="0"/>
          </a:p>
          <a:p>
            <a:r>
              <a:rPr lang="en-US" dirty="0"/>
              <a:t>A little bit disappointing that it has little to do with trading strategy. </a:t>
            </a:r>
          </a:p>
          <a:p>
            <a:endParaRPr lang="en-US" dirty="0"/>
          </a:p>
          <a:p>
            <a:r>
              <a:rPr lang="en-US" dirty="0"/>
              <a:t>Would be more happier if author can shed more light on earnings management.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560104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B97AC15-5BB2-48FC-9FEA-AAF9D0128D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007683"/>
          </a:xfrm>
        </p:spPr>
        <p:txBody>
          <a:bodyPr>
            <a:noAutofit/>
          </a:bodyPr>
          <a:lstStyle/>
          <a:p>
            <a:r>
              <a:rPr lang="en-US" sz="9600" b="1" dirty="0"/>
              <a:t>Thanks!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F239718-9207-4617-BF7C-97DC0A543D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148546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C181DCA-9576-4B33-A610-79DECEE591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What is accrual and why accrual reversal is important?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F9055A9-039B-4F0B-9F22-321CA33FC7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An adjustment method that recognizes income when earned and expenses when incurred regardless of when cash is received or disbursed.</a:t>
            </a:r>
          </a:p>
          <a:p>
            <a:pPr lvl="1"/>
            <a:r>
              <a:rPr lang="en-US" dirty="0" err="1"/>
              <a:t>eg</a:t>
            </a:r>
            <a:r>
              <a:rPr lang="en-US" dirty="0"/>
              <a:t>: inventory, accounts receivable, PP&amp;E and goodwill, pension liabilities etc.</a:t>
            </a:r>
          </a:p>
          <a:p>
            <a:pPr lvl="1"/>
            <a:r>
              <a:rPr lang="en-US" dirty="0"/>
              <a:t>This paper: only focus on current accruals!</a:t>
            </a:r>
          </a:p>
          <a:p>
            <a:r>
              <a:rPr lang="en-US" dirty="0"/>
              <a:t>Will </a:t>
            </a:r>
            <a:r>
              <a:rPr lang="en-US" i="1" dirty="0"/>
              <a:t>reverse</a:t>
            </a:r>
            <a:r>
              <a:rPr lang="en-US" dirty="0"/>
              <a:t> when:</a:t>
            </a:r>
          </a:p>
          <a:p>
            <a:pPr marL="971550" lvl="1" indent="-514350">
              <a:buFont typeface="+mj-lt"/>
              <a:buAutoNum type="romanLcPeriod"/>
            </a:pPr>
            <a:r>
              <a:rPr lang="en-US" dirty="0"/>
              <a:t>anticipated future benefits are realized or </a:t>
            </a:r>
          </a:p>
          <a:p>
            <a:pPr marL="971550" lvl="1" indent="-514350">
              <a:buFont typeface="+mj-lt"/>
              <a:buAutoNum type="romanLcPeriod"/>
            </a:pPr>
            <a:r>
              <a:rPr lang="en-US" dirty="0"/>
              <a:t>new evidence indicates that benefits are unlikely to be realized.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51176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C181DCA-9576-4B33-A610-79DECEE591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What is accrual and why accrual reversal is important?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F9055A9-039B-4F0B-9F22-321CA33FC7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20272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Accrual</a:t>
            </a:r>
            <a:r>
              <a:rPr lang="zh-CN" altLang="en-US" dirty="0"/>
              <a:t> </a:t>
            </a:r>
            <a:r>
              <a:rPr lang="en-US" altLang="zh-CN" dirty="0"/>
              <a:t>reversals</a:t>
            </a:r>
            <a:r>
              <a:rPr lang="zh-CN" altLang="en-US" dirty="0"/>
              <a:t> </a:t>
            </a:r>
            <a:r>
              <a:rPr lang="en-US" altLang="zh-CN" dirty="0"/>
              <a:t>can be employed in test of earnings management. </a:t>
            </a:r>
          </a:p>
          <a:p>
            <a:pPr lvl="1"/>
            <a:r>
              <a:rPr lang="en-US" i="1" dirty="0"/>
              <a:t>Ending shareholders’ equity = Beginning shareholders’ equity + Net income + Other comprehensive income - Dividends declared</a:t>
            </a: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sz="1000" dirty="0"/>
          </a:p>
          <a:p>
            <a:pPr marL="457200" lvl="1" indent="0">
              <a:buNone/>
            </a:pPr>
            <a:endParaRPr lang="en-US" sz="1000" dirty="0"/>
          </a:p>
          <a:p>
            <a:pPr marL="457200" lvl="1" indent="0">
              <a:buNone/>
            </a:pPr>
            <a:endParaRPr lang="en-US" sz="1000" dirty="0"/>
          </a:p>
          <a:p>
            <a:pPr marL="457200" lvl="1" indent="0">
              <a:buNone/>
            </a:pPr>
            <a:r>
              <a:rPr lang="en-US" sz="1000" dirty="0"/>
              <a:t>Read more: </a:t>
            </a:r>
            <a:r>
              <a:rPr lang="en-US" sz="1000" dirty="0">
                <a:hlinkClick r:id="rId2"/>
              </a:rPr>
              <a:t>https://www.investopedia.com/university/accounting-earnings-quality/earnings3.asp#ixzz5THRv2ncP</a:t>
            </a:r>
            <a:endParaRPr lang="en-US" sz="1000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1B36D2E-4CC4-4756-8329-BF76B92B397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8434" y="2821459"/>
            <a:ext cx="7145691" cy="34348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50455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C181DCA-9576-4B33-A610-79DECEE591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What is accrual and why accrual reversal is important?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F9055A9-039B-4F0B-9F22-321CA33FC7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20272"/>
          </a:xfrm>
        </p:spPr>
        <p:txBody>
          <a:bodyPr>
            <a:normAutofit/>
          </a:bodyPr>
          <a:lstStyle/>
          <a:p>
            <a:r>
              <a:rPr lang="en-US" dirty="0"/>
              <a:t>Accrual Anomaly (Sloan 1996):</a:t>
            </a:r>
          </a:p>
          <a:p>
            <a:pPr marL="0" indent="0">
              <a:buNone/>
            </a:pPr>
            <a:endParaRPr lang="en-US" dirty="0"/>
          </a:p>
          <a:p>
            <a:pPr lvl="1"/>
            <a:r>
              <a:rPr lang="en-US" altLang="zh-CN" dirty="0"/>
              <a:t>Refers to the negative relationship between accounting accruals and subsequent stock returns.  </a:t>
            </a:r>
          </a:p>
          <a:p>
            <a:pPr marL="457200" lvl="1" indent="0">
              <a:buNone/>
            </a:pPr>
            <a:endParaRPr lang="en-US" altLang="zh-CN" dirty="0"/>
          </a:p>
          <a:p>
            <a:pPr lvl="1"/>
            <a:r>
              <a:rPr lang="en-US" altLang="zh-CN" dirty="0"/>
              <a:t>Sloan’s paper found that </a:t>
            </a:r>
            <a:r>
              <a:rPr lang="en-US" altLang="zh-CN" i="1" dirty="0"/>
              <a:t>shares in companies with small or negative accrual ratios vastly outperform (+10% annually) those of companies with large ones.</a:t>
            </a:r>
          </a:p>
          <a:p>
            <a:pPr marL="457200" lvl="1" indent="0">
              <a:buNone/>
            </a:pPr>
            <a:endParaRPr lang="en-US" altLang="zh-CN" i="1" dirty="0"/>
          </a:p>
          <a:p>
            <a:pPr marL="457200" lvl="1" indent="0">
              <a:buNone/>
            </a:pPr>
            <a:endParaRPr lang="en-US" altLang="zh-CN" sz="1800" i="1" dirty="0"/>
          </a:p>
          <a:p>
            <a:pPr marL="457200" lvl="1" indent="0">
              <a:buNone/>
            </a:pPr>
            <a:endParaRPr lang="en-US" altLang="zh-CN" sz="1800" i="1" dirty="0"/>
          </a:p>
          <a:p>
            <a:pPr marL="457200" lvl="1" indent="0">
              <a:buNone/>
            </a:pPr>
            <a:endParaRPr lang="en-US" altLang="zh-CN" sz="1800" i="1" dirty="0"/>
          </a:p>
          <a:p>
            <a:pPr marL="457200" lvl="1" indent="0">
              <a:buNone/>
            </a:pPr>
            <a:r>
              <a:rPr lang="en-US" altLang="zh-CN" sz="1800" i="1" dirty="0"/>
              <a:t> More on: Do Stock Prices Fully Reflect Information in Accruals and Cash Flows about Future Earnings?      (Richard G. Sloan 1996)</a:t>
            </a:r>
          </a:p>
        </p:txBody>
      </p:sp>
    </p:spTree>
    <p:extLst>
      <p:ext uri="{BB962C8B-B14F-4D97-AF65-F5344CB8AC3E}">
        <p14:creationId xmlns:p14="http://schemas.microsoft.com/office/powerpoint/2010/main" val="34297993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613A8EB-1C64-4197-98BF-BAA12CD312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81167"/>
            <a:ext cx="10515600" cy="1325563"/>
          </a:xfrm>
        </p:spPr>
        <p:txBody>
          <a:bodyPr/>
          <a:lstStyle/>
          <a:p>
            <a:r>
              <a:rPr lang="en-US" b="1" dirty="0"/>
              <a:t>Main Model and Variables Overview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6703101-7ED0-4D2B-AB49-C5011D8E22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67407"/>
            <a:ext cx="10515600" cy="4351338"/>
          </a:xfrm>
        </p:spPr>
        <p:txBody>
          <a:bodyPr>
            <a:normAutofit fontScale="92500"/>
          </a:bodyPr>
          <a:lstStyle/>
          <a:p>
            <a:r>
              <a:rPr lang="en-US" dirty="0"/>
              <a:t>Decompose accruals into three components: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/>
              <a:t>Good accruals relating to firm Growth</a:t>
            </a:r>
          </a:p>
          <a:p>
            <a:pPr marL="514350" indent="-514350">
              <a:buFont typeface="+mj-lt"/>
              <a:buAutoNum type="arabicParenR"/>
            </a:pPr>
            <a:r>
              <a:rPr lang="en-US" b="1" i="1" dirty="0"/>
              <a:t>Good accruals relating to temporary fluctuations in working capital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/>
              <a:t>Accrual estimation error</a:t>
            </a:r>
          </a:p>
          <a:p>
            <a:r>
              <a:rPr lang="en-US" dirty="0"/>
              <a:t>Most previous research(established in Jones 1991) decompose into: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/>
              <a:t>Normal accruals relating to firm growth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/>
              <a:t>Abnormal accruals unrelating to firm growth</a:t>
            </a:r>
          </a:p>
          <a:p>
            <a:r>
              <a:rPr lang="en-US" b="1" dirty="0"/>
              <a:t>Key Distinction</a:t>
            </a:r>
            <a:r>
              <a:rPr lang="en-US" dirty="0"/>
              <a:t>: involves an </a:t>
            </a:r>
            <a:r>
              <a:rPr lang="en-US" i="1" dirty="0"/>
              <a:t>ex post </a:t>
            </a:r>
            <a:r>
              <a:rPr lang="en-US" dirty="0"/>
              <a:t>evaluation of whether an accrual correctly anticipates a future benefits.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47005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5DDB111-C722-49FC-8F9A-C5DE144AB1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55698"/>
            <a:ext cx="10515600" cy="735887"/>
          </a:xfrm>
        </p:spPr>
        <p:txBody>
          <a:bodyPr>
            <a:normAutofit/>
          </a:bodyPr>
          <a:lstStyle/>
          <a:p>
            <a:r>
              <a:rPr lang="en-US" b="1" dirty="0">
                <a:cs typeface="Times New Roman" panose="02020603050405020304" pitchFamily="18" charset="0"/>
              </a:rPr>
              <a:t>MDD Model and Variables Overview</a:t>
            </a:r>
          </a:p>
        </p:txBody>
      </p:sp>
      <p:pic>
        <p:nvPicPr>
          <p:cNvPr id="5" name="内容占位符 4">
            <a:extLst>
              <a:ext uri="{FF2B5EF4-FFF2-40B4-BE49-F238E27FC236}">
                <a16:creationId xmlns:a16="http://schemas.microsoft.com/office/drawing/2014/main" id="{BBBE66F7-2C3D-41FB-9DDD-57237CBDA20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481" y="1244854"/>
            <a:ext cx="9647854" cy="1358484"/>
          </a:xfrm>
        </p:spPr>
      </p:pic>
      <p:sp>
        <p:nvSpPr>
          <p:cNvPr id="7" name="文本框 6">
            <a:extLst>
              <a:ext uri="{FF2B5EF4-FFF2-40B4-BE49-F238E27FC236}">
                <a16:creationId xmlns:a16="http://schemas.microsoft.com/office/drawing/2014/main" id="{33563792-10E6-48F1-8574-9D0784F29C2A}"/>
              </a:ext>
            </a:extLst>
          </p:cNvPr>
          <p:cNvSpPr txBox="1"/>
          <p:nvPr/>
        </p:nvSpPr>
        <p:spPr>
          <a:xfrm>
            <a:off x="838198" y="2728326"/>
            <a:ext cx="10638455" cy="606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cs typeface="Times New Roman" panose="02020603050405020304" pitchFamily="18" charset="0"/>
              </a:rPr>
              <a:t>ACC</a:t>
            </a:r>
            <a:r>
              <a:rPr lang="en-US" sz="2400" baseline="-25000" dirty="0" err="1">
                <a:cs typeface="Times New Roman" panose="02020603050405020304" pitchFamily="18" charset="0"/>
              </a:rPr>
              <a:t>t</a:t>
            </a:r>
            <a:r>
              <a:rPr lang="en-US" sz="2400" dirty="0">
                <a:cs typeface="Times New Roman" panose="02020603050405020304" pitchFamily="18" charset="0"/>
              </a:rPr>
              <a:t>       =  </a:t>
            </a:r>
            <a:r>
              <a:rPr lang="el-GR" sz="2400" dirty="0">
                <a:cs typeface="Times New Roman" panose="02020603050405020304" pitchFamily="18" charset="0"/>
              </a:rPr>
              <a:t>Δ</a:t>
            </a:r>
            <a:r>
              <a:rPr lang="en-US" sz="2400" dirty="0">
                <a:cs typeface="Times New Roman" panose="02020603050405020304" pitchFamily="18" charset="0"/>
              </a:rPr>
              <a:t>Current non-cash asset – </a:t>
            </a:r>
            <a:r>
              <a:rPr lang="el-GR" sz="2400" dirty="0">
                <a:cs typeface="Times New Roman" panose="02020603050405020304" pitchFamily="18" charset="0"/>
              </a:rPr>
              <a:t>Δ</a:t>
            </a:r>
            <a:r>
              <a:rPr lang="en-US" sz="2400" dirty="0">
                <a:cs typeface="Times New Roman" panose="02020603050405020304" pitchFamily="18" charset="0"/>
              </a:rPr>
              <a:t>current operating lia</a:t>
            </a:r>
            <a:r>
              <a:rPr lang="en-US" altLang="zh-CN" sz="2400" dirty="0">
                <a:cs typeface="Times New Roman" panose="02020603050405020304" pitchFamily="18" charset="0"/>
              </a:rPr>
              <a:t>bi</a:t>
            </a:r>
            <a:r>
              <a:rPr lang="en-US" sz="2400" dirty="0">
                <a:cs typeface="Times New Roman" panose="02020603050405020304" pitchFamily="18" charset="0"/>
              </a:rPr>
              <a:t>lities </a:t>
            </a:r>
          </a:p>
          <a:p>
            <a:endParaRPr lang="en-US" sz="2400" dirty="0">
              <a:cs typeface="Times New Roman" panose="02020603050405020304" pitchFamily="18" charset="0"/>
            </a:endParaRPr>
          </a:p>
          <a:p>
            <a:r>
              <a:rPr lang="en-US" sz="2400" dirty="0" err="1">
                <a:cs typeface="Times New Roman" panose="02020603050405020304" pitchFamily="18" charset="0"/>
              </a:rPr>
              <a:t>SGR</a:t>
            </a:r>
            <a:r>
              <a:rPr lang="en-US" sz="2400" baseline="-25000" dirty="0" err="1">
                <a:cs typeface="Times New Roman" panose="02020603050405020304" pitchFamily="18" charset="0"/>
              </a:rPr>
              <a:t>t</a:t>
            </a:r>
            <a:r>
              <a:rPr lang="en-US" sz="2400" dirty="0">
                <a:cs typeface="Times New Roman" panose="02020603050405020304" pitchFamily="18" charset="0"/>
              </a:rPr>
              <a:t>       =  (Sales</a:t>
            </a:r>
            <a:r>
              <a:rPr lang="en-US" sz="2400" baseline="-25000" dirty="0">
                <a:cs typeface="Times New Roman" panose="02020603050405020304" pitchFamily="18" charset="0"/>
              </a:rPr>
              <a:t>t</a:t>
            </a:r>
            <a:r>
              <a:rPr lang="en-US" sz="2400" dirty="0">
                <a:cs typeface="Times New Roman" panose="02020603050405020304" pitchFamily="18" charset="0"/>
              </a:rPr>
              <a:t>-Sales</a:t>
            </a:r>
            <a:r>
              <a:rPr lang="en-US" sz="2400" baseline="-25000" dirty="0">
                <a:cs typeface="Times New Roman" panose="02020603050405020304" pitchFamily="18" charset="0"/>
              </a:rPr>
              <a:t>t-1</a:t>
            </a:r>
            <a:r>
              <a:rPr lang="en-US" sz="2400" dirty="0">
                <a:cs typeface="Times New Roman" panose="02020603050405020304" pitchFamily="18" charset="0"/>
              </a:rPr>
              <a:t>)/Sales</a:t>
            </a:r>
            <a:r>
              <a:rPr lang="en-US" sz="2400" baseline="-25000" dirty="0">
                <a:cs typeface="Times New Roman" panose="02020603050405020304" pitchFamily="18" charset="0"/>
              </a:rPr>
              <a:t>t-1</a:t>
            </a:r>
            <a:endParaRPr lang="en-US" sz="2400" dirty="0">
              <a:cs typeface="Times New Roman" panose="02020603050405020304" pitchFamily="18" charset="0"/>
            </a:endParaRPr>
          </a:p>
          <a:p>
            <a:endParaRPr lang="en-US" sz="2400" dirty="0">
              <a:cs typeface="Times New Roman" panose="02020603050405020304" pitchFamily="18" charset="0"/>
            </a:endParaRPr>
          </a:p>
          <a:p>
            <a:r>
              <a:rPr lang="en-US" sz="2400" dirty="0" err="1">
                <a:cs typeface="Times New Roman" panose="02020603050405020304" pitchFamily="18" charset="0"/>
              </a:rPr>
              <a:t>EMPGR</a:t>
            </a:r>
            <a:r>
              <a:rPr lang="en-US" sz="2400" baseline="-25000" dirty="0" err="1">
                <a:cs typeface="Times New Roman" panose="02020603050405020304" pitchFamily="18" charset="0"/>
              </a:rPr>
              <a:t>t</a:t>
            </a:r>
            <a:r>
              <a:rPr lang="en-US" sz="2400" dirty="0">
                <a:cs typeface="Times New Roman" panose="02020603050405020304" pitchFamily="18" charset="0"/>
              </a:rPr>
              <a:t> =  (Employees</a:t>
            </a:r>
            <a:r>
              <a:rPr lang="en-US" sz="2400" baseline="-25000" dirty="0">
                <a:cs typeface="Times New Roman" panose="02020603050405020304" pitchFamily="18" charset="0"/>
              </a:rPr>
              <a:t>t</a:t>
            </a:r>
            <a:r>
              <a:rPr lang="en-US" sz="2400" dirty="0">
                <a:cs typeface="Times New Roman" panose="02020603050405020304" pitchFamily="18" charset="0"/>
              </a:rPr>
              <a:t>-Employees</a:t>
            </a:r>
            <a:r>
              <a:rPr lang="en-US" sz="2400" baseline="-25000" dirty="0">
                <a:cs typeface="Times New Roman" panose="02020603050405020304" pitchFamily="18" charset="0"/>
              </a:rPr>
              <a:t>t-1</a:t>
            </a:r>
            <a:r>
              <a:rPr lang="en-US" sz="2400" dirty="0">
                <a:cs typeface="Times New Roman" panose="02020603050405020304" pitchFamily="18" charset="0"/>
              </a:rPr>
              <a:t>)/Employees</a:t>
            </a:r>
            <a:r>
              <a:rPr lang="en-US" sz="2400" baseline="-25000" dirty="0">
                <a:cs typeface="Times New Roman" panose="02020603050405020304" pitchFamily="18" charset="0"/>
              </a:rPr>
              <a:t>t-1</a:t>
            </a:r>
          </a:p>
          <a:p>
            <a:endParaRPr lang="en-US" sz="2400" dirty="0">
              <a:cs typeface="Times New Roman" panose="02020603050405020304" pitchFamily="18" charset="0"/>
            </a:endParaRPr>
          </a:p>
          <a:p>
            <a:r>
              <a:rPr lang="en-US" sz="2400" dirty="0">
                <a:cs typeface="Times New Roman" panose="02020603050405020304" pitchFamily="18" charset="0"/>
              </a:rPr>
              <a:t>CF = Income – Accruals</a:t>
            </a:r>
          </a:p>
          <a:p>
            <a:endParaRPr lang="en-US" sz="2400" dirty="0">
              <a:cs typeface="Times New Roman" panose="02020603050405020304" pitchFamily="18" charset="0"/>
            </a:endParaRPr>
          </a:p>
          <a:p>
            <a:r>
              <a:rPr lang="en-US" sz="2400" dirty="0">
                <a:cs typeface="Times New Roman" panose="02020603050405020304" pitchFamily="18" charset="0"/>
              </a:rPr>
              <a:t>All the financial variables in sample are scaled by average total assets.</a:t>
            </a:r>
            <a:endParaRPr lang="en-US" sz="1400" dirty="0">
              <a:cs typeface="Times New Roman" panose="02020603050405020304" pitchFamily="18" charset="0"/>
            </a:endParaRPr>
          </a:p>
          <a:p>
            <a:endParaRPr lang="en-US" sz="1400" dirty="0">
              <a:cs typeface="Times New Roman" panose="02020603050405020304" pitchFamily="18" charset="0"/>
            </a:endParaRPr>
          </a:p>
          <a:p>
            <a:endParaRPr lang="en-US" sz="1400" dirty="0">
              <a:cs typeface="Times New Roman" panose="02020603050405020304" pitchFamily="18" charset="0"/>
            </a:endParaRPr>
          </a:p>
          <a:p>
            <a:r>
              <a:rPr lang="en-US" sz="1400" dirty="0">
                <a:cs typeface="Times New Roman" panose="02020603050405020304" pitchFamily="18" charset="0"/>
              </a:rPr>
              <a:t>MDD: proposed by </a:t>
            </a:r>
            <a:r>
              <a:rPr lang="en-US" sz="1400" dirty="0" err="1">
                <a:cs typeface="Times New Roman" panose="02020603050405020304" pitchFamily="18" charset="0"/>
              </a:rPr>
              <a:t>Dechow</a:t>
            </a:r>
            <a:r>
              <a:rPr lang="en-US" sz="1400" dirty="0">
                <a:cs typeface="Times New Roman" panose="02020603050405020304" pitchFamily="18" charset="0"/>
              </a:rPr>
              <a:t> and </a:t>
            </a:r>
            <a:r>
              <a:rPr lang="en-US" sz="1400" dirty="0" err="1">
                <a:cs typeface="Times New Roman" panose="02020603050405020304" pitchFamily="18" charset="0"/>
              </a:rPr>
              <a:t>Dichev</a:t>
            </a:r>
            <a:r>
              <a:rPr lang="en-US" sz="1400" dirty="0">
                <a:cs typeface="Times New Roman" panose="02020603050405020304" pitchFamily="18" charset="0"/>
              </a:rPr>
              <a:t>(2002),modified by Bushman et al.(2011)</a:t>
            </a:r>
          </a:p>
          <a:p>
            <a:endParaRPr lang="en-US" sz="2800" dirty="0">
              <a:cs typeface="Times New Roman" panose="02020603050405020304" pitchFamily="18" charset="0"/>
            </a:endParaRPr>
          </a:p>
          <a:p>
            <a:endParaRPr lang="en-US" dirty="0">
              <a:cs typeface="Times New Roman" panose="02020603050405020304" pitchFamily="18" charset="0"/>
            </a:endParaRPr>
          </a:p>
          <a:p>
            <a:endParaRPr lang="en-US" dirty="0">
              <a:cs typeface="Times New Roman" panose="02020603050405020304" pitchFamily="18" charset="0"/>
            </a:endParaRPr>
          </a:p>
          <a:p>
            <a:endParaRPr lang="en-US" dirty="0">
              <a:cs typeface="Times New Roman" panose="02020603050405020304" pitchFamily="18" charset="0"/>
            </a:endParaRPr>
          </a:p>
          <a:p>
            <a:endParaRPr lang="en-US" dirty="0">
              <a:cs typeface="Times New Roman" panose="02020603050405020304" pitchFamily="18" charset="0"/>
            </a:endParaRPr>
          </a:p>
          <a:p>
            <a:endParaRPr lang="en-US" dirty="0">
              <a:cs typeface="Times New Roman" panose="02020603050405020304" pitchFamily="18" charset="0"/>
            </a:endParaRPr>
          </a:p>
          <a:p>
            <a:endParaRPr lang="en-US" baseline="-25000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8559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4FE9124-ABFA-4EFA-BE78-4C83F359D2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55795"/>
            <a:ext cx="10515600" cy="801202"/>
          </a:xfrm>
        </p:spPr>
        <p:txBody>
          <a:bodyPr>
            <a:normAutofit/>
          </a:bodyPr>
          <a:lstStyle/>
          <a:p>
            <a:r>
              <a:rPr lang="en-US" b="1" dirty="0">
                <a:cs typeface="Times New Roman" panose="02020603050405020304" pitchFamily="18" charset="0"/>
              </a:rPr>
              <a:t>Three Empirical Predictions </a:t>
            </a:r>
            <a:endParaRPr lang="en-US" dirty="0">
              <a:cs typeface="Times New Roman" panose="02020603050405020304" pitchFamily="18" charset="0"/>
            </a:endParaRP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322FACA-AFE8-4A55-B403-CB21BABFF8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47569"/>
            <a:ext cx="10515600" cy="569157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cs typeface="Times New Roman" panose="02020603050405020304" pitchFamily="18" charset="0"/>
              </a:rPr>
              <a:t>P1: ‘G</a:t>
            </a:r>
            <a:r>
              <a:rPr lang="en-US" altLang="zh-CN" dirty="0">
                <a:cs typeface="Times New Roman" panose="02020603050405020304" pitchFamily="18" charset="0"/>
              </a:rPr>
              <a:t>ood’</a:t>
            </a:r>
            <a:r>
              <a:rPr lang="zh-CN" altLang="en-US" dirty="0">
                <a:cs typeface="Times New Roman" panose="02020603050405020304" pitchFamily="18" charset="0"/>
              </a:rPr>
              <a:t> </a:t>
            </a:r>
            <a:r>
              <a:rPr lang="en-US" altLang="zh-CN" dirty="0">
                <a:cs typeface="Times New Roman" panose="02020603050405020304" pitchFamily="18" charset="0"/>
              </a:rPr>
              <a:t>a</a:t>
            </a:r>
            <a:r>
              <a:rPr lang="en-US" dirty="0">
                <a:cs typeface="Times New Roman" panose="02020603050405020304" pitchFamily="18" charset="0"/>
              </a:rPr>
              <a:t>ccruals consist of two distinct processes.</a:t>
            </a:r>
          </a:p>
          <a:p>
            <a:pPr lvl="1"/>
            <a:r>
              <a:rPr lang="en-US" dirty="0">
                <a:cs typeface="Times New Roman" panose="02020603050405020304" pitchFamily="18" charset="0"/>
              </a:rPr>
              <a:t>One positively serially correlated process representing persistence in firm growth.</a:t>
            </a:r>
          </a:p>
          <a:p>
            <a:pPr lvl="1"/>
            <a:r>
              <a:rPr lang="en-US" dirty="0">
                <a:cs typeface="Times New Roman" panose="02020603050405020304" pitchFamily="18" charset="0"/>
              </a:rPr>
              <a:t>One negatively serially correlated process representing temporary fluctuations in working capital. </a:t>
            </a:r>
          </a:p>
          <a:p>
            <a:pPr marL="0" indent="0">
              <a:buNone/>
            </a:pPr>
            <a:r>
              <a:rPr lang="en-US" dirty="0">
                <a:cs typeface="Times New Roman" panose="02020603050405020304" pitchFamily="18" charset="0"/>
              </a:rPr>
              <a:t>P2: The lower persistence of accrual component of earnings is attributable to accrual estimation error. 	</a:t>
            </a:r>
          </a:p>
          <a:p>
            <a:pPr marL="0" indent="0">
              <a:buNone/>
            </a:pPr>
            <a:r>
              <a:rPr lang="en-US" dirty="0">
                <a:cs typeface="Times New Roman" panose="02020603050405020304" pitchFamily="18" charset="0"/>
              </a:rPr>
              <a:t>P3: The negative relation between accruals and future stock returns is attributable to accrual estimation error.</a:t>
            </a:r>
          </a:p>
          <a:p>
            <a:endParaRPr lang="en-US" dirty="0"/>
          </a:p>
        </p:txBody>
      </p:sp>
      <p:pic>
        <p:nvPicPr>
          <p:cNvPr id="4" name="内容占位符 4">
            <a:extLst>
              <a:ext uri="{FF2B5EF4-FFF2-40B4-BE49-F238E27FC236}">
                <a16:creationId xmlns:a16="http://schemas.microsoft.com/office/drawing/2014/main" id="{C51BC812-0543-48E7-8256-1477341192A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481" y="1235426"/>
            <a:ext cx="9647854" cy="1366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14920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4FE9124-ABFA-4EFA-BE78-4C83F359D2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27514"/>
            <a:ext cx="10515600" cy="801202"/>
          </a:xfrm>
        </p:spPr>
        <p:txBody>
          <a:bodyPr>
            <a:normAutofit fontScale="90000"/>
          </a:bodyPr>
          <a:lstStyle/>
          <a:p>
            <a:r>
              <a:rPr lang="en-US" b="1" dirty="0">
                <a:cs typeface="Times New Roman" panose="02020603050405020304" pitchFamily="18" charset="0"/>
              </a:rPr>
              <a:t>P1: Good accruals consist of two distinct processes:</a:t>
            </a:r>
            <a:endParaRPr lang="en-US" dirty="0">
              <a:cs typeface="Times New Roman" panose="02020603050405020304" pitchFamily="18" charset="0"/>
            </a:endParaRPr>
          </a:p>
        </p:txBody>
      </p:sp>
      <p:pic>
        <p:nvPicPr>
          <p:cNvPr id="5" name="内容占位符 4">
            <a:extLst>
              <a:ext uri="{FF2B5EF4-FFF2-40B4-BE49-F238E27FC236}">
                <a16:creationId xmlns:a16="http://schemas.microsoft.com/office/drawing/2014/main" id="{4A82DD7F-3312-41DF-AAD5-102DA048FA1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250" y="899268"/>
            <a:ext cx="9647854" cy="1366371"/>
          </a:xfrm>
          <a:prstGeom prst="rect">
            <a:avLst/>
          </a:prstGeom>
        </p:spPr>
      </p:pic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3D927AE8-F6D7-410B-8CCD-762FA0DB764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864" y="1835051"/>
            <a:ext cx="10322350" cy="5001439"/>
          </a:xfrm>
        </p:spPr>
      </p:pic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8F0E44A0-3015-4BAF-81EF-0769804742AA}"/>
              </a:ext>
            </a:extLst>
          </p:cNvPr>
          <p:cNvSpPr/>
          <p:nvPr/>
        </p:nvSpPr>
        <p:spPr>
          <a:xfrm>
            <a:off x="3606538" y="4326343"/>
            <a:ext cx="631596" cy="292231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94D7E243-71E6-457A-B336-8481D4B44977}"/>
              </a:ext>
            </a:extLst>
          </p:cNvPr>
          <p:cNvSpPr/>
          <p:nvPr/>
        </p:nvSpPr>
        <p:spPr>
          <a:xfrm>
            <a:off x="10140884" y="4346705"/>
            <a:ext cx="631596" cy="292231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5725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1602</TotalTime>
  <Words>1359</Words>
  <Application>Microsoft Office PowerPoint</Application>
  <PresentationFormat>Widescreen</PresentationFormat>
  <Paragraphs>174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6" baseType="lpstr">
      <vt:lpstr>等线</vt:lpstr>
      <vt:lpstr>等线 Light</vt:lpstr>
      <vt:lpstr>Arial</vt:lpstr>
      <vt:lpstr>Calibri</vt:lpstr>
      <vt:lpstr>Calibri Light</vt:lpstr>
      <vt:lpstr>Times New Roman</vt:lpstr>
      <vt:lpstr>Wingdings</vt:lpstr>
      <vt:lpstr>Office 主题​​</vt:lpstr>
      <vt:lpstr>Accrual Reversals, Earnings and Stock Returns  </vt:lpstr>
      <vt:lpstr>PowerPoint Presentation</vt:lpstr>
      <vt:lpstr>What is accrual and why accrual reversal is important?</vt:lpstr>
      <vt:lpstr>What is accrual and why accrual reversal is important?</vt:lpstr>
      <vt:lpstr>What is accrual and why accrual reversal is important?</vt:lpstr>
      <vt:lpstr>Main Model and Variables Overview</vt:lpstr>
      <vt:lpstr>MDD Model and Variables Overview</vt:lpstr>
      <vt:lpstr>Three Empirical Predictions </vt:lpstr>
      <vt:lpstr>P1: Good accruals consist of two distinct processes:</vt:lpstr>
      <vt:lpstr>P1: Good accruals consist of two distinct processes:</vt:lpstr>
      <vt:lpstr>P1: Good accruals consist of two distinct processes:</vt:lpstr>
      <vt:lpstr>P1: Good accruals consist of two distinct processes:</vt:lpstr>
      <vt:lpstr>P1: Good accruals consist of two distinct processes:</vt:lpstr>
      <vt:lpstr>P1: Good accruals consist of two distinct processes:</vt:lpstr>
      <vt:lpstr>P1: Good accruals consist of two distinct processes:</vt:lpstr>
      <vt:lpstr>P1: Good accruals consist of two distinct processes:</vt:lpstr>
      <vt:lpstr>P2: The lower persistence of accrual component of earnings is attributable to accrual estimation error.</vt:lpstr>
      <vt:lpstr>P2: The lower persistence of accrual component of earnings is attributable to accrual estimation error.</vt:lpstr>
      <vt:lpstr>P2: The lower persistence of accrual component of earnings is attributable to accrual estimation error.</vt:lpstr>
      <vt:lpstr>P3: The negative relation between accruals and future stock returns is attributable to accrual estimation error.</vt:lpstr>
      <vt:lpstr> </vt:lpstr>
      <vt:lpstr>P3: The negative relation between accruals and future stock returns is attributable to accrual estimation error.</vt:lpstr>
      <vt:lpstr>Inventory Write-Down Results</vt:lpstr>
      <vt:lpstr>Inventory Write-Down Results</vt:lpstr>
      <vt:lpstr>Conclusions</vt:lpstr>
      <vt:lpstr>Why the findings are important?</vt:lpstr>
      <vt:lpstr>Remarks</vt:lpstr>
      <vt:lpstr>Thanks!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Xiaohan Jiang</dc:creator>
  <cp:lastModifiedBy>Hannah Jiang</cp:lastModifiedBy>
  <cp:revision>81</cp:revision>
  <dcterms:created xsi:type="dcterms:W3CDTF">2018-09-18T23:13:16Z</dcterms:created>
  <dcterms:modified xsi:type="dcterms:W3CDTF">2018-10-08T17:36:18Z</dcterms:modified>
</cp:coreProperties>
</file>